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93" r:id="rId3"/>
  </p:sldMasterIdLst>
  <p:notesMasterIdLst>
    <p:notesMasterId r:id="rId36"/>
  </p:notesMasterIdLst>
  <p:handoutMasterIdLst>
    <p:handoutMasterId r:id="rId37"/>
  </p:handoutMasterIdLst>
  <p:sldIdLst>
    <p:sldId id="313" r:id="rId4"/>
    <p:sldId id="260" r:id="rId5"/>
    <p:sldId id="328" r:id="rId6"/>
    <p:sldId id="261" r:id="rId7"/>
    <p:sldId id="353" r:id="rId8"/>
    <p:sldId id="354" r:id="rId9"/>
    <p:sldId id="355" r:id="rId10"/>
    <p:sldId id="356" r:id="rId11"/>
    <p:sldId id="345" r:id="rId12"/>
    <p:sldId id="332" r:id="rId13"/>
    <p:sldId id="333" r:id="rId14"/>
    <p:sldId id="358" r:id="rId15"/>
    <p:sldId id="361" r:id="rId16"/>
    <p:sldId id="362" r:id="rId17"/>
    <p:sldId id="357" r:id="rId18"/>
    <p:sldId id="346" r:id="rId19"/>
    <p:sldId id="363" r:id="rId20"/>
    <p:sldId id="347" r:id="rId21"/>
    <p:sldId id="364" r:id="rId22"/>
    <p:sldId id="365" r:id="rId23"/>
    <p:sldId id="348" r:id="rId24"/>
    <p:sldId id="366" r:id="rId25"/>
    <p:sldId id="349" r:id="rId26"/>
    <p:sldId id="367" r:id="rId27"/>
    <p:sldId id="368" r:id="rId28"/>
    <p:sldId id="350" r:id="rId29"/>
    <p:sldId id="371" r:id="rId30"/>
    <p:sldId id="372" r:id="rId31"/>
    <p:sldId id="359" r:id="rId32"/>
    <p:sldId id="360" r:id="rId33"/>
    <p:sldId id="370" r:id="rId34"/>
    <p:sldId id="352" r:id="rId3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66"/>
    <a:srgbClr val="8E6F2A"/>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p:cViewPr varScale="1">
        <p:scale>
          <a:sx n="102" d="100"/>
          <a:sy n="102" d="100"/>
        </p:scale>
        <p:origin x="121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84A689-9485-8F03-23C9-9471F8FF625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t>Spring 2022 Gospel Meeting</a:t>
            </a:r>
          </a:p>
        </p:txBody>
      </p:sp>
      <p:sp>
        <p:nvSpPr>
          <p:cNvPr id="3" name="Date Placeholder 2">
            <a:extLst>
              <a:ext uri="{FF2B5EF4-FFF2-40B4-BE49-F238E27FC236}">
                <a16:creationId xmlns:a16="http://schemas.microsoft.com/office/drawing/2014/main" id="{D0D1C361-3C3A-E08D-8BAC-79F16FE6DB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t>6/15/2022 pm</a:t>
            </a:r>
          </a:p>
        </p:txBody>
      </p:sp>
      <p:sp>
        <p:nvSpPr>
          <p:cNvPr id="4" name="Footer Placeholder 3">
            <a:extLst>
              <a:ext uri="{FF2B5EF4-FFF2-40B4-BE49-F238E27FC236}">
                <a16:creationId xmlns:a16="http://schemas.microsoft.com/office/drawing/2014/main" id="{93AA0D60-B22C-B2BC-DD8F-F67C9FBBF4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t>Tom Thornhill</a:t>
            </a:r>
          </a:p>
        </p:txBody>
      </p:sp>
      <p:sp>
        <p:nvSpPr>
          <p:cNvPr id="5" name="Slide Number Placeholder 4">
            <a:extLst>
              <a:ext uri="{FF2B5EF4-FFF2-40B4-BE49-F238E27FC236}">
                <a16:creationId xmlns:a16="http://schemas.microsoft.com/office/drawing/2014/main" id="{705AAEA6-82AE-DFA3-FC30-907044251C5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C80A04-44C0-44A3-967C-7AF34194D3C1}" type="slidenum">
              <a:rPr lang="en-US" sz="1000"/>
              <a:t>‹#›</a:t>
            </a:fld>
            <a:endParaRPr lang="en-US" sz="1000"/>
          </a:p>
        </p:txBody>
      </p:sp>
    </p:spTree>
    <p:extLst>
      <p:ext uri="{BB962C8B-B14F-4D97-AF65-F5344CB8AC3E}">
        <p14:creationId xmlns:p14="http://schemas.microsoft.com/office/powerpoint/2010/main" val="217284525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BCCBA-B297-4C87-9275-66E449243E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ea typeface="+mn-ea"/>
              </a:defRPr>
            </a:lvl1pPr>
          </a:lstStyle>
          <a:p>
            <a:pPr>
              <a:defRPr/>
            </a:pPr>
            <a:r>
              <a:rPr lang="en-US"/>
              <a:t>Spring 2022 Gospel Meeting</a:t>
            </a:r>
          </a:p>
        </p:txBody>
      </p:sp>
      <p:sp>
        <p:nvSpPr>
          <p:cNvPr id="3" name="Date Placeholder 2">
            <a:extLst>
              <a:ext uri="{FF2B5EF4-FFF2-40B4-BE49-F238E27FC236}">
                <a16:creationId xmlns:a16="http://schemas.microsoft.com/office/drawing/2014/main" id="{70BAAD13-28C6-25AC-2E88-BE400B18A8D6}"/>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ea typeface="+mn-ea"/>
              </a:defRPr>
            </a:lvl1pPr>
          </a:lstStyle>
          <a:p>
            <a:pPr>
              <a:defRPr/>
            </a:pPr>
            <a:r>
              <a:rPr lang="en-US"/>
              <a:t>6/15/2022 pm</a:t>
            </a:r>
          </a:p>
        </p:txBody>
      </p:sp>
      <p:sp>
        <p:nvSpPr>
          <p:cNvPr id="4" name="Slide Image Placeholder 3">
            <a:extLst>
              <a:ext uri="{FF2B5EF4-FFF2-40B4-BE49-F238E27FC236}">
                <a16:creationId xmlns:a16="http://schemas.microsoft.com/office/drawing/2014/main" id="{FB756FEF-2ACE-C54B-4229-5B951E385E5C}"/>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9E5152F5-97D5-EEFD-530E-6FBD1A6FE25C}"/>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BF78A0E-4436-B8D0-F64B-9F55293C2E6C}"/>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ea typeface="+mn-ea"/>
              </a:defRPr>
            </a:lvl1pPr>
          </a:lstStyle>
          <a:p>
            <a:pPr>
              <a:defRPr/>
            </a:pPr>
            <a:r>
              <a:rPr lang="en-US"/>
              <a:t>Tom Thornhill</a:t>
            </a:r>
          </a:p>
        </p:txBody>
      </p:sp>
      <p:sp>
        <p:nvSpPr>
          <p:cNvPr id="7" name="Slide Number Placeholder 6">
            <a:extLst>
              <a:ext uri="{FF2B5EF4-FFF2-40B4-BE49-F238E27FC236}">
                <a16:creationId xmlns:a16="http://schemas.microsoft.com/office/drawing/2014/main" id="{F6C5171B-5595-9ECE-8E35-CB5F875DF0AF}"/>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ea typeface="+mn-ea"/>
              </a:defRPr>
            </a:lvl1pPr>
          </a:lstStyle>
          <a:p>
            <a:pPr>
              <a:defRPr/>
            </a:pPr>
            <a:fld id="{46930435-F3FF-45BF-9CAC-7F53AA21474A}"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7AE785-4741-3CAC-9E40-BD8BECFC3D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FF307D-257E-D594-0998-178599C114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BB573B2-53CC-F94A-49F6-285F621C4F67}"/>
              </a:ext>
            </a:extLst>
          </p:cNvPr>
          <p:cNvSpPr>
            <a:spLocks noGrp="1" noChangeArrowheads="1"/>
          </p:cNvSpPr>
          <p:nvPr>
            <p:ph type="sldNum" sz="quarter" idx="12"/>
          </p:nvPr>
        </p:nvSpPr>
        <p:spPr>
          <a:ln/>
        </p:spPr>
        <p:txBody>
          <a:bodyPr/>
          <a:lstStyle>
            <a:lvl1pPr>
              <a:defRPr/>
            </a:lvl1pPr>
          </a:lstStyle>
          <a:p>
            <a:pPr>
              <a:defRPr/>
            </a:pPr>
            <a:fld id="{32A5177A-558F-47BA-97DB-7479F0A84776}" type="slidenum">
              <a:rPr lang="en-US" altLang="en-US"/>
              <a:pPr>
                <a:defRPr/>
              </a:pPr>
              <a:t>‹#›</a:t>
            </a:fld>
            <a:endParaRPr lang="en-US" altLang="en-US"/>
          </a:p>
        </p:txBody>
      </p:sp>
    </p:spTree>
    <p:extLst>
      <p:ext uri="{BB962C8B-B14F-4D97-AF65-F5344CB8AC3E}">
        <p14:creationId xmlns:p14="http://schemas.microsoft.com/office/powerpoint/2010/main" val="370458836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C6C5D7-AE56-EBDD-A31D-14EC0BE415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E97CC3-EC89-C707-7FAA-FCC76259EB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9AAA9D-A9C8-BEF4-13CF-D77395CBF50A}"/>
              </a:ext>
            </a:extLst>
          </p:cNvPr>
          <p:cNvSpPr>
            <a:spLocks noGrp="1" noChangeArrowheads="1"/>
          </p:cNvSpPr>
          <p:nvPr>
            <p:ph type="sldNum" sz="quarter" idx="12"/>
          </p:nvPr>
        </p:nvSpPr>
        <p:spPr>
          <a:ln/>
        </p:spPr>
        <p:txBody>
          <a:bodyPr/>
          <a:lstStyle>
            <a:lvl1pPr>
              <a:defRPr/>
            </a:lvl1pPr>
          </a:lstStyle>
          <a:p>
            <a:pPr>
              <a:defRPr/>
            </a:pPr>
            <a:fld id="{E343C076-DB27-496F-B896-F3D3D1D00C79}" type="slidenum">
              <a:rPr lang="en-US" altLang="en-US"/>
              <a:pPr>
                <a:defRPr/>
              </a:pPr>
              <a:t>‹#›</a:t>
            </a:fld>
            <a:endParaRPr lang="en-US" altLang="en-US"/>
          </a:p>
        </p:txBody>
      </p:sp>
    </p:spTree>
    <p:extLst>
      <p:ext uri="{BB962C8B-B14F-4D97-AF65-F5344CB8AC3E}">
        <p14:creationId xmlns:p14="http://schemas.microsoft.com/office/powerpoint/2010/main" val="239172280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B8A62C-EC82-2BA0-439B-12933F3072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69D606-9321-3197-8753-A8F24BB04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BA07B9-C879-4B58-5B6B-CE75D0C07113}"/>
              </a:ext>
            </a:extLst>
          </p:cNvPr>
          <p:cNvSpPr>
            <a:spLocks noGrp="1" noChangeArrowheads="1"/>
          </p:cNvSpPr>
          <p:nvPr>
            <p:ph type="sldNum" sz="quarter" idx="12"/>
          </p:nvPr>
        </p:nvSpPr>
        <p:spPr>
          <a:ln/>
        </p:spPr>
        <p:txBody>
          <a:bodyPr/>
          <a:lstStyle>
            <a:lvl1pPr>
              <a:defRPr/>
            </a:lvl1pPr>
          </a:lstStyle>
          <a:p>
            <a:pPr>
              <a:defRPr/>
            </a:pPr>
            <a:fld id="{EB4AB3A8-35A1-45AF-8FB8-8DFF6BB6BD84}" type="slidenum">
              <a:rPr lang="en-US" altLang="en-US"/>
              <a:pPr>
                <a:defRPr/>
              </a:pPr>
              <a:t>‹#›</a:t>
            </a:fld>
            <a:endParaRPr lang="en-US" altLang="en-US"/>
          </a:p>
        </p:txBody>
      </p:sp>
    </p:spTree>
    <p:extLst>
      <p:ext uri="{BB962C8B-B14F-4D97-AF65-F5344CB8AC3E}">
        <p14:creationId xmlns:p14="http://schemas.microsoft.com/office/powerpoint/2010/main" val="3548018653"/>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AD091A-E226-9DE3-346A-8D300DDDF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E3011B-D82C-80B4-4FDB-F6862DA530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338A7F-3714-AD5C-003F-C1A3491AF5A0}"/>
              </a:ext>
            </a:extLst>
          </p:cNvPr>
          <p:cNvSpPr>
            <a:spLocks noGrp="1" noChangeArrowheads="1"/>
          </p:cNvSpPr>
          <p:nvPr>
            <p:ph type="sldNum" sz="quarter" idx="12"/>
          </p:nvPr>
        </p:nvSpPr>
        <p:spPr>
          <a:ln/>
        </p:spPr>
        <p:txBody>
          <a:bodyPr/>
          <a:lstStyle>
            <a:lvl1pPr>
              <a:defRPr/>
            </a:lvl1pPr>
          </a:lstStyle>
          <a:p>
            <a:pPr>
              <a:defRPr/>
            </a:pPr>
            <a:fld id="{7BC8B999-0F00-4BB2-8719-444A746EFE2E}" type="slidenum">
              <a:rPr lang="en-US" altLang="en-US"/>
              <a:pPr>
                <a:defRPr/>
              </a:pPr>
              <a:t>‹#›</a:t>
            </a:fld>
            <a:endParaRPr lang="en-US" altLang="en-US"/>
          </a:p>
        </p:txBody>
      </p:sp>
    </p:spTree>
    <p:extLst>
      <p:ext uri="{BB962C8B-B14F-4D97-AF65-F5344CB8AC3E}">
        <p14:creationId xmlns:p14="http://schemas.microsoft.com/office/powerpoint/2010/main" val="442191697"/>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509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852907" y="5279955"/>
            <a:ext cx="5585469" cy="764060"/>
          </a:xfrm>
        </p:spPr>
        <p:txBody>
          <a:bodyPr>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290573944"/>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066" y="2286811"/>
            <a:ext cx="3232513" cy="1609629"/>
          </a:xfrm>
        </p:spPr>
        <p:txBody>
          <a:bodyPr/>
          <a:lstStyle>
            <a:lvl1pPr>
              <a:defRPr>
                <a:solidFill>
                  <a:srgbClr val="394C93"/>
                </a:solidFill>
              </a:defRPr>
            </a:lvl1pPr>
          </a:lstStyle>
          <a:p>
            <a:r>
              <a:rPr lang="en-US"/>
              <a:t>Click to edit Master title style</a:t>
            </a:r>
            <a:endParaRPr lang="en-US" dirty="0"/>
          </a:p>
        </p:txBody>
      </p:sp>
      <p:sp>
        <p:nvSpPr>
          <p:cNvPr id="5" name="Text Placeholder 3"/>
          <p:cNvSpPr>
            <a:spLocks noGrp="1"/>
          </p:cNvSpPr>
          <p:nvPr>
            <p:ph type="body" sz="quarter" idx="11"/>
          </p:nvPr>
        </p:nvSpPr>
        <p:spPr>
          <a:xfrm>
            <a:off x="1852907" y="5279955"/>
            <a:ext cx="5585469" cy="764060"/>
          </a:xfrm>
        </p:spPr>
        <p:txBody>
          <a:bodyPr>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2517551757"/>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20139" y="330857"/>
            <a:ext cx="8433720" cy="4023126"/>
          </a:xfrm>
        </p:spPr>
        <p:txBody>
          <a:bodyPr/>
          <a:lstStyle>
            <a:lvl1pPr algn="ctr">
              <a:defRPr baseline="0"/>
            </a:lvl1pPr>
            <a:lvl2pPr algn="l">
              <a:defRPr/>
            </a:lvl2pPr>
            <a:lvl3pPr algn="l">
              <a:defRPr/>
            </a:lvl3pPr>
            <a:lvl4pPr algn="l">
              <a:defRPr/>
            </a:lvl4pPr>
            <a:lvl5pPr algn="l">
              <a:defRPr/>
            </a:lvl5pPr>
          </a:lstStyle>
          <a:p>
            <a:pPr lvl="0"/>
            <a:r>
              <a:rPr lang="en-US"/>
              <a:t>Click to edit Master text styles</a:t>
            </a:r>
          </a:p>
        </p:txBody>
      </p:sp>
    </p:spTree>
    <p:extLst>
      <p:ext uri="{BB962C8B-B14F-4D97-AF65-F5344CB8AC3E}">
        <p14:creationId xmlns:p14="http://schemas.microsoft.com/office/powerpoint/2010/main" val="9691254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p:nvPr>
        </p:nvSpPr>
        <p:spPr>
          <a:xfrm>
            <a:off x="420139" y="330857"/>
            <a:ext cx="8433720" cy="4023126"/>
          </a:xfrm>
        </p:spPr>
        <p:txBody>
          <a:bodyPr/>
          <a:lstStyle>
            <a:lvl1pPr algn="ctr">
              <a:defRPr baseline="0"/>
            </a:lvl1pPr>
            <a:lvl2pPr algn="l">
              <a:defRPr/>
            </a:lvl2pPr>
            <a:lvl3pPr algn="l">
              <a:defRPr/>
            </a:lvl3pPr>
            <a:lvl4pPr algn="l">
              <a:defRPr/>
            </a:lvl4pPr>
            <a:lvl5pPr algn="l">
              <a:defRPr/>
            </a:lvl5pPr>
          </a:lstStyle>
          <a:p>
            <a:pPr lvl="0"/>
            <a:r>
              <a:rPr lang="en-US"/>
              <a:t>Click to edit Master text styles</a:t>
            </a:r>
          </a:p>
        </p:txBody>
      </p:sp>
    </p:spTree>
    <p:extLst>
      <p:ext uri="{BB962C8B-B14F-4D97-AF65-F5344CB8AC3E}">
        <p14:creationId xmlns:p14="http://schemas.microsoft.com/office/powerpoint/2010/main" val="1100177200"/>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8822" y="5243057"/>
            <a:ext cx="1243142" cy="670549"/>
          </a:xfrm>
        </p:spPr>
        <p:txBody>
          <a:bodyPr>
            <a:normAutofit/>
          </a:bodyPr>
          <a:lstStyle>
            <a:lvl1pPr>
              <a:defRPr sz="1600">
                <a:solidFill>
                  <a:srgbClr val="394C93"/>
                </a:solidFill>
              </a:defRPr>
            </a:lvl1pPr>
          </a:lstStyle>
          <a:p>
            <a:r>
              <a:rPr lang="en-US"/>
              <a:t>Click to edit Master title style</a:t>
            </a:r>
            <a:endParaRPr lang="en-US" dirty="0"/>
          </a:p>
        </p:txBody>
      </p:sp>
      <p:sp>
        <p:nvSpPr>
          <p:cNvPr id="6" name="Text Placeholder 6"/>
          <p:cNvSpPr>
            <a:spLocks noGrp="1"/>
          </p:cNvSpPr>
          <p:nvPr>
            <p:ph type="body" sz="quarter" idx="10"/>
          </p:nvPr>
        </p:nvSpPr>
        <p:spPr>
          <a:xfrm>
            <a:off x="420139" y="330857"/>
            <a:ext cx="8433720" cy="4023126"/>
          </a:xfrm>
        </p:spPr>
        <p:txBody>
          <a:bodyPr/>
          <a:lstStyle>
            <a:lvl1pPr algn="ctr">
              <a:defRPr baseline="0"/>
            </a:lvl1pPr>
            <a:lvl2pPr algn="l">
              <a:defRPr/>
            </a:lvl2pPr>
            <a:lvl3pPr algn="l">
              <a:defRPr/>
            </a:lvl3pPr>
            <a:lvl4pPr algn="l">
              <a:defRPr/>
            </a:lvl4pPr>
            <a:lvl5pPr algn="l">
              <a:defRPr/>
            </a:lvl5pPr>
          </a:lstStyle>
          <a:p>
            <a:pPr lvl="0"/>
            <a:r>
              <a:rPr lang="en-US"/>
              <a:t>Click to edit Master text styles</a:t>
            </a:r>
          </a:p>
        </p:txBody>
      </p:sp>
    </p:spTree>
    <p:extLst>
      <p:ext uri="{BB962C8B-B14F-4D97-AF65-F5344CB8AC3E}">
        <p14:creationId xmlns:p14="http://schemas.microsoft.com/office/powerpoint/2010/main" val="1122132618"/>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49482" y="725455"/>
            <a:ext cx="6319797" cy="4228653"/>
          </a:xfrm>
        </p:spPr>
        <p:txBody>
          <a:bodyPr/>
          <a:lstStyle>
            <a:lvl1pPr marL="0" indent="0">
              <a:buFont typeface="Arial"/>
              <a:buNone/>
              <a:defRPr>
                <a:solidFill>
                  <a:srgbClr val="394C93"/>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a:t>Click to edit Master text styles</a:t>
            </a:r>
          </a:p>
        </p:txBody>
      </p:sp>
      <p:sp>
        <p:nvSpPr>
          <p:cNvPr id="10" name="Text Placeholder 9"/>
          <p:cNvSpPr>
            <a:spLocks noGrp="1"/>
          </p:cNvSpPr>
          <p:nvPr>
            <p:ph type="body" sz="quarter" idx="14"/>
          </p:nvPr>
        </p:nvSpPr>
        <p:spPr>
          <a:xfrm>
            <a:off x="2549723" y="5200735"/>
            <a:ext cx="6319555" cy="933277"/>
          </a:xfrm>
        </p:spPr>
        <p:txBody>
          <a:bodyPr>
            <a:normAutofit/>
          </a:bodyPr>
          <a:lstStyle>
            <a:lvl1pPr>
              <a:defRPr sz="1400" baseline="0">
                <a:solidFill>
                  <a:srgbClr val="394C93"/>
                </a:solidFill>
              </a:defRPr>
            </a:lvl1pPr>
          </a:lstStyle>
          <a:p>
            <a:pPr lvl="0"/>
            <a:r>
              <a:rPr lang="en-US"/>
              <a:t>Click to edit Master text styles</a:t>
            </a:r>
          </a:p>
        </p:txBody>
      </p:sp>
    </p:spTree>
    <p:extLst>
      <p:ext uri="{BB962C8B-B14F-4D97-AF65-F5344CB8AC3E}">
        <p14:creationId xmlns:p14="http://schemas.microsoft.com/office/powerpoint/2010/main" val="273411021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0DD68A-D335-422C-69AA-49ACA2DB2F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1A252A-862E-9BD7-3BC8-027B0A9F6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BDA539-8502-F125-C7F8-6BAB726987DC}"/>
              </a:ext>
            </a:extLst>
          </p:cNvPr>
          <p:cNvSpPr>
            <a:spLocks noGrp="1" noChangeArrowheads="1"/>
          </p:cNvSpPr>
          <p:nvPr>
            <p:ph type="sldNum" sz="quarter" idx="12"/>
          </p:nvPr>
        </p:nvSpPr>
        <p:spPr>
          <a:ln/>
        </p:spPr>
        <p:txBody>
          <a:bodyPr/>
          <a:lstStyle>
            <a:lvl1pPr>
              <a:defRPr/>
            </a:lvl1pPr>
          </a:lstStyle>
          <a:p>
            <a:pPr>
              <a:defRPr/>
            </a:pPr>
            <a:fld id="{7D413047-B9E3-4486-AD20-E6F77BB2AF74}" type="slidenum">
              <a:rPr lang="en-US" altLang="en-US"/>
              <a:pPr>
                <a:defRPr/>
              </a:pPr>
              <a:t>‹#›</a:t>
            </a:fld>
            <a:endParaRPr lang="en-US" altLang="en-US"/>
          </a:p>
        </p:txBody>
      </p:sp>
    </p:spTree>
    <p:extLst>
      <p:ext uri="{BB962C8B-B14F-4D97-AF65-F5344CB8AC3E}">
        <p14:creationId xmlns:p14="http://schemas.microsoft.com/office/powerpoint/2010/main" val="4248524101"/>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39934" y="797951"/>
            <a:ext cx="6409634" cy="5333304"/>
          </a:xfrm>
        </p:spPr>
        <p:txBody>
          <a:bodyPr/>
          <a:lstStyle>
            <a:lvl1pPr marL="0" indent="0">
              <a:buFont typeface="Arial"/>
              <a:buNone/>
              <a:defRPr>
                <a:solidFill>
                  <a:srgbClr val="394C93"/>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a:t>Click to edit Master text styles</a:t>
            </a:r>
          </a:p>
        </p:txBody>
      </p:sp>
    </p:spTree>
    <p:extLst>
      <p:ext uri="{BB962C8B-B14F-4D97-AF65-F5344CB8AC3E}">
        <p14:creationId xmlns:p14="http://schemas.microsoft.com/office/powerpoint/2010/main" val="301644529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D00CA9-659A-798E-F4D9-993AE62F12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3F0E71-9869-A1C8-D6E7-F76D569690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590999-CC51-4022-A193-C6B18F12797F}"/>
              </a:ext>
            </a:extLst>
          </p:cNvPr>
          <p:cNvSpPr>
            <a:spLocks noGrp="1" noChangeArrowheads="1"/>
          </p:cNvSpPr>
          <p:nvPr>
            <p:ph type="sldNum" sz="quarter" idx="12"/>
          </p:nvPr>
        </p:nvSpPr>
        <p:spPr>
          <a:ln/>
        </p:spPr>
        <p:txBody>
          <a:bodyPr/>
          <a:lstStyle>
            <a:lvl1pPr>
              <a:defRPr/>
            </a:lvl1pPr>
          </a:lstStyle>
          <a:p>
            <a:pPr>
              <a:defRPr/>
            </a:pPr>
            <a:fld id="{1D1FF19B-D459-4FA7-B517-8DE8FC9CB33C}" type="slidenum">
              <a:rPr lang="en-US" altLang="en-US"/>
              <a:pPr>
                <a:defRPr/>
              </a:pPr>
              <a:t>‹#›</a:t>
            </a:fld>
            <a:endParaRPr lang="en-US" altLang="en-US"/>
          </a:p>
        </p:txBody>
      </p:sp>
    </p:spTree>
    <p:extLst>
      <p:ext uri="{BB962C8B-B14F-4D97-AF65-F5344CB8AC3E}">
        <p14:creationId xmlns:p14="http://schemas.microsoft.com/office/powerpoint/2010/main" val="147832833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CE0B838-48CF-4568-9595-FB4E7FC562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0D821E-8024-9654-CEC4-120F75C9E5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EAE2A1-BDB1-4E28-E91B-B5C6F245D366}"/>
              </a:ext>
            </a:extLst>
          </p:cNvPr>
          <p:cNvSpPr>
            <a:spLocks noGrp="1" noChangeArrowheads="1"/>
          </p:cNvSpPr>
          <p:nvPr>
            <p:ph type="sldNum" sz="quarter" idx="12"/>
          </p:nvPr>
        </p:nvSpPr>
        <p:spPr>
          <a:ln/>
        </p:spPr>
        <p:txBody>
          <a:bodyPr/>
          <a:lstStyle>
            <a:lvl1pPr>
              <a:defRPr/>
            </a:lvl1pPr>
          </a:lstStyle>
          <a:p>
            <a:pPr>
              <a:defRPr/>
            </a:pPr>
            <a:fld id="{0180C838-E6BA-4260-9D80-8528DE52FADA}" type="slidenum">
              <a:rPr lang="en-US" altLang="en-US"/>
              <a:pPr>
                <a:defRPr/>
              </a:pPr>
              <a:t>‹#›</a:t>
            </a:fld>
            <a:endParaRPr lang="en-US" altLang="en-US"/>
          </a:p>
        </p:txBody>
      </p:sp>
    </p:spTree>
    <p:extLst>
      <p:ext uri="{BB962C8B-B14F-4D97-AF65-F5344CB8AC3E}">
        <p14:creationId xmlns:p14="http://schemas.microsoft.com/office/powerpoint/2010/main" val="240678177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D65C3A-C2AD-5B5B-C793-87CD42E568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7B94A2-C1F3-67A7-49A7-57134E52D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9B6D85-C2EA-BA02-C878-0B5E4279B202}"/>
              </a:ext>
            </a:extLst>
          </p:cNvPr>
          <p:cNvSpPr>
            <a:spLocks noGrp="1" noChangeArrowheads="1"/>
          </p:cNvSpPr>
          <p:nvPr>
            <p:ph type="sldNum" sz="quarter" idx="12"/>
          </p:nvPr>
        </p:nvSpPr>
        <p:spPr>
          <a:ln/>
        </p:spPr>
        <p:txBody>
          <a:bodyPr/>
          <a:lstStyle>
            <a:lvl1pPr>
              <a:defRPr/>
            </a:lvl1pPr>
          </a:lstStyle>
          <a:p>
            <a:pPr>
              <a:defRPr/>
            </a:pPr>
            <a:fld id="{3060997A-52A1-4EC2-838C-960490724F04}" type="slidenum">
              <a:rPr lang="en-US" altLang="en-US"/>
              <a:pPr>
                <a:defRPr/>
              </a:pPr>
              <a:t>‹#›</a:t>
            </a:fld>
            <a:endParaRPr lang="en-US" altLang="en-US"/>
          </a:p>
        </p:txBody>
      </p:sp>
    </p:spTree>
    <p:extLst>
      <p:ext uri="{BB962C8B-B14F-4D97-AF65-F5344CB8AC3E}">
        <p14:creationId xmlns:p14="http://schemas.microsoft.com/office/powerpoint/2010/main" val="122899954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519247-C02B-69F6-E5DC-953CFEB137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0BBD85D-6420-88F6-E85B-8CAFD7D592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D72E680-5332-8514-F890-0864E146E201}"/>
              </a:ext>
            </a:extLst>
          </p:cNvPr>
          <p:cNvSpPr>
            <a:spLocks noGrp="1" noChangeArrowheads="1"/>
          </p:cNvSpPr>
          <p:nvPr>
            <p:ph type="sldNum" sz="quarter" idx="12"/>
          </p:nvPr>
        </p:nvSpPr>
        <p:spPr>
          <a:ln/>
        </p:spPr>
        <p:txBody>
          <a:bodyPr/>
          <a:lstStyle>
            <a:lvl1pPr>
              <a:defRPr/>
            </a:lvl1pPr>
          </a:lstStyle>
          <a:p>
            <a:pPr>
              <a:defRPr/>
            </a:pPr>
            <a:fld id="{AA346FF3-8A6A-45BC-8F3C-BB930056FE23}" type="slidenum">
              <a:rPr lang="en-US" altLang="en-US"/>
              <a:pPr>
                <a:defRPr/>
              </a:pPr>
              <a:t>‹#›</a:t>
            </a:fld>
            <a:endParaRPr lang="en-US" altLang="en-US"/>
          </a:p>
        </p:txBody>
      </p:sp>
    </p:spTree>
    <p:extLst>
      <p:ext uri="{BB962C8B-B14F-4D97-AF65-F5344CB8AC3E}">
        <p14:creationId xmlns:p14="http://schemas.microsoft.com/office/powerpoint/2010/main" val="327135125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20A6CC0-42D5-B890-1E54-A512C401DC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DA0B7B-E81F-218B-948A-CB40AD7B3D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32FD57-8AC4-5F61-1C7C-155A8489E0D9}"/>
              </a:ext>
            </a:extLst>
          </p:cNvPr>
          <p:cNvSpPr>
            <a:spLocks noGrp="1" noChangeArrowheads="1"/>
          </p:cNvSpPr>
          <p:nvPr>
            <p:ph type="sldNum" sz="quarter" idx="12"/>
          </p:nvPr>
        </p:nvSpPr>
        <p:spPr>
          <a:ln/>
        </p:spPr>
        <p:txBody>
          <a:bodyPr/>
          <a:lstStyle>
            <a:lvl1pPr>
              <a:defRPr/>
            </a:lvl1pPr>
          </a:lstStyle>
          <a:p>
            <a:pPr>
              <a:defRPr/>
            </a:pPr>
            <a:fld id="{79D5F528-3197-45F7-AA64-CB1879388AD0}" type="slidenum">
              <a:rPr lang="en-US" altLang="en-US"/>
              <a:pPr>
                <a:defRPr/>
              </a:pPr>
              <a:t>‹#›</a:t>
            </a:fld>
            <a:endParaRPr lang="en-US" altLang="en-US"/>
          </a:p>
        </p:txBody>
      </p:sp>
    </p:spTree>
    <p:extLst>
      <p:ext uri="{BB962C8B-B14F-4D97-AF65-F5344CB8AC3E}">
        <p14:creationId xmlns:p14="http://schemas.microsoft.com/office/powerpoint/2010/main" val="245601359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8286AE-F68C-4E2B-4754-FE8B1E87F7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16B105-75A7-5014-9C30-A9398E670E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82C8316-CD64-3B37-A1D0-B3242721DB55}"/>
              </a:ext>
            </a:extLst>
          </p:cNvPr>
          <p:cNvSpPr>
            <a:spLocks noGrp="1" noChangeArrowheads="1"/>
          </p:cNvSpPr>
          <p:nvPr>
            <p:ph type="sldNum" sz="quarter" idx="12"/>
          </p:nvPr>
        </p:nvSpPr>
        <p:spPr>
          <a:ln/>
        </p:spPr>
        <p:txBody>
          <a:bodyPr/>
          <a:lstStyle>
            <a:lvl1pPr>
              <a:defRPr/>
            </a:lvl1pPr>
          </a:lstStyle>
          <a:p>
            <a:pPr>
              <a:defRPr/>
            </a:pPr>
            <a:fld id="{9844ED0F-D8E1-49EA-A439-FFE250A39ADB}" type="slidenum">
              <a:rPr lang="en-US" altLang="en-US"/>
              <a:pPr>
                <a:defRPr/>
              </a:pPr>
              <a:t>‹#›</a:t>
            </a:fld>
            <a:endParaRPr lang="en-US" altLang="en-US"/>
          </a:p>
        </p:txBody>
      </p:sp>
    </p:spTree>
    <p:extLst>
      <p:ext uri="{BB962C8B-B14F-4D97-AF65-F5344CB8AC3E}">
        <p14:creationId xmlns:p14="http://schemas.microsoft.com/office/powerpoint/2010/main" val="367415536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9677F4C-266B-B7B5-B877-9175DDE6CC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3ED51F-0F6E-21C0-AE51-DEFFABCE73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E31E8C-1F01-ED43-2602-ED0CE5BC1795}"/>
              </a:ext>
            </a:extLst>
          </p:cNvPr>
          <p:cNvSpPr>
            <a:spLocks noGrp="1" noChangeArrowheads="1"/>
          </p:cNvSpPr>
          <p:nvPr>
            <p:ph type="sldNum" sz="quarter" idx="12"/>
          </p:nvPr>
        </p:nvSpPr>
        <p:spPr>
          <a:ln/>
        </p:spPr>
        <p:txBody>
          <a:bodyPr/>
          <a:lstStyle>
            <a:lvl1pPr>
              <a:defRPr/>
            </a:lvl1pPr>
          </a:lstStyle>
          <a:p>
            <a:pPr>
              <a:defRPr/>
            </a:pPr>
            <a:fld id="{1DD9DFE6-1200-4BF1-8421-5B17788ADA8E}" type="slidenum">
              <a:rPr lang="en-US" altLang="en-US"/>
              <a:pPr>
                <a:defRPr/>
              </a:pPr>
              <a:t>‹#›</a:t>
            </a:fld>
            <a:endParaRPr lang="en-US" altLang="en-US"/>
          </a:p>
        </p:txBody>
      </p:sp>
    </p:spTree>
    <p:extLst>
      <p:ext uri="{BB962C8B-B14F-4D97-AF65-F5344CB8AC3E}">
        <p14:creationId xmlns:p14="http://schemas.microsoft.com/office/powerpoint/2010/main" val="320079932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9799EE-677B-23D6-D156-859CF082198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1311E3E-738D-9A5D-3209-4DFB066D6CB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C1843FC-144B-B034-FCCF-2D6221208BA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1DB2C2E3-723E-269A-CBD5-8017AE08C3A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10C0E7FA-712B-B833-5317-4BEC2618B44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EC14BE65-9601-49E7-9B07-1AAF19809858}" type="slidenum">
              <a:rPr lang="en-US" altLang="en-US"/>
              <a:pPr>
                <a:defRPr/>
              </a:pPr>
              <a:t>‹#›</a:t>
            </a:fld>
            <a:endParaRPr lang="en-US" altLang="en-US"/>
          </a:p>
        </p:txBody>
      </p:sp>
      <p:pic>
        <p:nvPicPr>
          <p:cNvPr id="1031" name="Picture 6" descr="Call to Repentance_std_t_nt.jpg">
            <a:extLst>
              <a:ext uri="{FF2B5EF4-FFF2-40B4-BE49-F238E27FC236}">
                <a16:creationId xmlns:a16="http://schemas.microsoft.com/office/drawing/2014/main" id="{8FDD4354-1A2A-C25E-FA9E-0F2A4A97D9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8" r:id="rId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B4725D-287A-A2D3-C18C-3277ABAE406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B1CA4DB-58D0-B2C6-3F8F-C51AFEF023A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508AD8F-074E-AC8E-2642-82479A6295E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p>
        </p:txBody>
      </p:sp>
      <p:sp>
        <p:nvSpPr>
          <p:cNvPr id="1029" name="Rectangle 5">
            <a:extLst>
              <a:ext uri="{FF2B5EF4-FFF2-40B4-BE49-F238E27FC236}">
                <a16:creationId xmlns:a16="http://schemas.microsoft.com/office/drawing/2014/main" id="{0137F66A-B4FB-7811-1A5B-C0E38E5C2A5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1030" name="Rectangle 6">
            <a:extLst>
              <a:ext uri="{FF2B5EF4-FFF2-40B4-BE49-F238E27FC236}">
                <a16:creationId xmlns:a16="http://schemas.microsoft.com/office/drawing/2014/main" id="{2360CA9D-3F92-5459-34BB-7D3D3D50C7B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30B265EB-4231-4060-80C7-3067B1B8FD50}" type="slidenum">
              <a:rPr lang="en-US" altLang="en-US"/>
              <a:pPr>
                <a:defRPr/>
              </a:pPr>
              <a:t>‹#›</a:t>
            </a:fld>
            <a:endParaRPr lang="en-US" altLang="en-US"/>
          </a:p>
        </p:txBody>
      </p:sp>
      <p:pic>
        <p:nvPicPr>
          <p:cNvPr id="2055" name="Picture 108" descr="let it shine_t_nt">
            <a:extLst>
              <a:ext uri="{FF2B5EF4-FFF2-40B4-BE49-F238E27FC236}">
                <a16:creationId xmlns:a16="http://schemas.microsoft.com/office/drawing/2014/main" id="{06B7F904-5AD7-9008-6E3B-942E75467C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3E67DDD-0722-8FDB-60E2-834DC455EBB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443CD020-2873-44DE-F89B-1AAC9880879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9197B6D-2053-B342-FEE9-A2F8EB4441B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n-ea"/>
              </a:defRPr>
            </a:lvl1pPr>
          </a:lstStyle>
          <a:p>
            <a:pPr>
              <a:defRPr/>
            </a:pPr>
            <a:fld id="{0E013964-6B3E-485D-BAC2-209E2C052FF8}" type="datetimeFigureOut">
              <a:rPr lang="en-US"/>
              <a:pPr>
                <a:defRPr/>
              </a:pPr>
              <a:t>6/15/2022</a:t>
            </a:fld>
            <a:endParaRPr lang="en-US"/>
          </a:p>
        </p:txBody>
      </p:sp>
      <p:sp>
        <p:nvSpPr>
          <p:cNvPr id="5" name="Footer Placeholder 4">
            <a:extLst>
              <a:ext uri="{FF2B5EF4-FFF2-40B4-BE49-F238E27FC236}">
                <a16:creationId xmlns:a16="http://schemas.microsoft.com/office/drawing/2014/main" id="{59541BFE-47F9-F2EC-937D-ABF94903EC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defRPr>
            </a:lvl1pPr>
          </a:lstStyle>
          <a:p>
            <a:pPr>
              <a:defRPr/>
            </a:pPr>
            <a:endParaRPr lang="en-US"/>
          </a:p>
        </p:txBody>
      </p:sp>
      <p:sp>
        <p:nvSpPr>
          <p:cNvPr id="6" name="Slide Number Placeholder 5">
            <a:extLst>
              <a:ext uri="{FF2B5EF4-FFF2-40B4-BE49-F238E27FC236}">
                <a16:creationId xmlns:a16="http://schemas.microsoft.com/office/drawing/2014/main" id="{8C13F7E9-3256-722D-6E0A-4ACB6BE9698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n-ea"/>
              </a:defRPr>
            </a:lvl1pPr>
          </a:lstStyle>
          <a:p>
            <a:pPr>
              <a:defRPr/>
            </a:pPr>
            <a:fld id="{E134DFFF-DC38-48BF-9DA8-BE7D86E019B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Adelle-Regular"/>
          <a:cs typeface="Adelle-Regular"/>
        </a:defRPr>
      </a:lvl1pPr>
      <a:lvl2pPr algn="ctr" rtl="0" eaLnBrk="0" fontAlgn="base" hangingPunct="0">
        <a:spcBef>
          <a:spcPct val="0"/>
        </a:spcBef>
        <a:spcAft>
          <a:spcPct val="0"/>
        </a:spcAft>
        <a:defRPr sz="4400">
          <a:solidFill>
            <a:schemeClr val="tx1"/>
          </a:solidFill>
          <a:latin typeface="Trebuchet MS" panose="020B0603020202020204" pitchFamily="34" charset="0"/>
          <a:ea typeface="Adelle-Regular"/>
          <a:cs typeface="Adelle-Regular"/>
        </a:defRPr>
      </a:lvl2pPr>
      <a:lvl3pPr algn="ctr" rtl="0" eaLnBrk="0" fontAlgn="base" hangingPunct="0">
        <a:spcBef>
          <a:spcPct val="0"/>
        </a:spcBef>
        <a:spcAft>
          <a:spcPct val="0"/>
        </a:spcAft>
        <a:defRPr sz="4400">
          <a:solidFill>
            <a:schemeClr val="tx1"/>
          </a:solidFill>
          <a:latin typeface="Trebuchet MS" panose="020B0603020202020204" pitchFamily="34" charset="0"/>
          <a:ea typeface="Adelle-Regular"/>
          <a:cs typeface="Adelle-Regular"/>
        </a:defRPr>
      </a:lvl3pPr>
      <a:lvl4pPr algn="ctr" rtl="0" eaLnBrk="0" fontAlgn="base" hangingPunct="0">
        <a:spcBef>
          <a:spcPct val="0"/>
        </a:spcBef>
        <a:spcAft>
          <a:spcPct val="0"/>
        </a:spcAft>
        <a:defRPr sz="4400">
          <a:solidFill>
            <a:schemeClr val="tx1"/>
          </a:solidFill>
          <a:latin typeface="Trebuchet MS" panose="020B0603020202020204" pitchFamily="34" charset="0"/>
          <a:ea typeface="Adelle-Regular"/>
          <a:cs typeface="Adelle-Regular"/>
        </a:defRPr>
      </a:lvl4pPr>
      <a:lvl5pPr algn="ctr" rtl="0" eaLnBrk="0" fontAlgn="base" hangingPunct="0">
        <a:spcBef>
          <a:spcPct val="0"/>
        </a:spcBef>
        <a:spcAft>
          <a:spcPct val="0"/>
        </a:spcAft>
        <a:defRPr sz="4400">
          <a:solidFill>
            <a:schemeClr val="tx1"/>
          </a:solidFill>
          <a:latin typeface="Trebuchet MS" panose="020B0603020202020204" pitchFamily="34" charset="0"/>
          <a:ea typeface="Adelle-Regular"/>
          <a:cs typeface="Adelle-Regular"/>
        </a:defRPr>
      </a:lvl5pPr>
      <a:lvl6pPr marL="457200" algn="ctr" rtl="0" fontAlgn="base">
        <a:spcBef>
          <a:spcPct val="0"/>
        </a:spcBef>
        <a:spcAft>
          <a:spcPct val="0"/>
        </a:spcAft>
        <a:defRPr sz="4400">
          <a:solidFill>
            <a:schemeClr val="tx1"/>
          </a:solidFill>
          <a:latin typeface="Trebuchet MS" panose="020B0603020202020204" pitchFamily="34" charset="0"/>
          <a:ea typeface="Adelle-Regular"/>
          <a:cs typeface="Adelle-Regular"/>
        </a:defRPr>
      </a:lvl6pPr>
      <a:lvl7pPr marL="914400" algn="ctr" rtl="0" fontAlgn="base">
        <a:spcBef>
          <a:spcPct val="0"/>
        </a:spcBef>
        <a:spcAft>
          <a:spcPct val="0"/>
        </a:spcAft>
        <a:defRPr sz="4400">
          <a:solidFill>
            <a:schemeClr val="tx1"/>
          </a:solidFill>
          <a:latin typeface="Trebuchet MS" panose="020B0603020202020204" pitchFamily="34" charset="0"/>
          <a:ea typeface="Adelle-Regular"/>
          <a:cs typeface="Adelle-Regular"/>
        </a:defRPr>
      </a:lvl7pPr>
      <a:lvl8pPr marL="1371600" algn="ctr" rtl="0" fontAlgn="base">
        <a:spcBef>
          <a:spcPct val="0"/>
        </a:spcBef>
        <a:spcAft>
          <a:spcPct val="0"/>
        </a:spcAft>
        <a:defRPr sz="4400">
          <a:solidFill>
            <a:schemeClr val="tx1"/>
          </a:solidFill>
          <a:latin typeface="Trebuchet MS" panose="020B0603020202020204" pitchFamily="34" charset="0"/>
          <a:ea typeface="Adelle-Regular"/>
          <a:cs typeface="Adelle-Regular"/>
        </a:defRPr>
      </a:lvl8pPr>
      <a:lvl9pPr marL="1828800" algn="ctr" rtl="0" fontAlgn="base">
        <a:spcBef>
          <a:spcPct val="0"/>
        </a:spcBef>
        <a:spcAft>
          <a:spcPct val="0"/>
        </a:spcAft>
        <a:defRPr sz="4400">
          <a:solidFill>
            <a:schemeClr val="tx1"/>
          </a:solidFill>
          <a:latin typeface="Trebuchet MS" panose="020B0603020202020204" pitchFamily="34" charset="0"/>
          <a:ea typeface="Adelle-Regular"/>
          <a:cs typeface="Adelle-Regular"/>
        </a:defRPr>
      </a:lvl9pPr>
    </p:titleStyle>
    <p:bodyStyle>
      <a:lvl1pPr algn="ctr" rtl="0" eaLnBrk="0" fontAlgn="base" hangingPunct="0">
        <a:spcBef>
          <a:spcPct val="20000"/>
        </a:spcBef>
        <a:spcAft>
          <a:spcPct val="0"/>
        </a:spcAft>
        <a:buFont typeface="Arial" panose="020B0604020202020204" pitchFamily="34" charset="0"/>
        <a:defRPr sz="3000" kern="1200">
          <a:solidFill>
            <a:schemeClr val="tx1"/>
          </a:solidFill>
          <a:latin typeface="+mn-lt"/>
          <a:ea typeface="Apple Chancery"/>
          <a:cs typeface="Apple Chancery"/>
        </a:defRPr>
      </a:lvl1pPr>
      <a:lvl2pPr marL="914400" indent="-457200" algn="ctr"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Apple Chancery"/>
          <a:cs typeface="Apple Chancery"/>
        </a:defRPr>
      </a:lvl2pPr>
      <a:lvl3pPr marL="914400" algn="ctr" rtl="0" eaLnBrk="0" fontAlgn="base" hangingPunct="0">
        <a:spcBef>
          <a:spcPct val="20000"/>
        </a:spcBef>
        <a:spcAft>
          <a:spcPct val="0"/>
        </a:spcAft>
        <a:buFont typeface="Arial" panose="020B0604020202020204" pitchFamily="34" charset="0"/>
        <a:defRPr sz="3000" kern="1200">
          <a:solidFill>
            <a:schemeClr val="tx1"/>
          </a:solidFill>
          <a:latin typeface="+mn-lt"/>
          <a:ea typeface="Apple Chancery"/>
          <a:cs typeface="Apple Chancery"/>
        </a:defRPr>
      </a:lvl3pPr>
      <a:lvl4pPr marL="1371600" algn="ctr" rtl="0" eaLnBrk="0" fontAlgn="base" hangingPunct="0">
        <a:spcBef>
          <a:spcPct val="20000"/>
        </a:spcBef>
        <a:spcAft>
          <a:spcPct val="0"/>
        </a:spcAft>
        <a:buFont typeface="Arial" panose="020B0604020202020204" pitchFamily="34" charset="0"/>
        <a:defRPr sz="3000" kern="1200">
          <a:solidFill>
            <a:schemeClr val="tx1"/>
          </a:solidFill>
          <a:latin typeface="+mn-lt"/>
          <a:ea typeface="Apple Chancery"/>
          <a:cs typeface="Apple Chancery"/>
        </a:defRPr>
      </a:lvl4pPr>
      <a:lvl5pPr marL="1828800" algn="ctr" rtl="0" eaLnBrk="0" fontAlgn="base" hangingPunct="0">
        <a:spcBef>
          <a:spcPct val="20000"/>
        </a:spcBef>
        <a:spcAft>
          <a:spcPct val="0"/>
        </a:spcAft>
        <a:buFont typeface="Arial" panose="020B0604020202020204" pitchFamily="34" charset="0"/>
        <a:defRPr sz="3000" kern="1200">
          <a:solidFill>
            <a:schemeClr val="tx1"/>
          </a:solidFill>
          <a:latin typeface="+mn-lt"/>
          <a:ea typeface="Apple Chancery"/>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backlinko.com/social-media-users"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backlinko.com/social-media-users"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a:extLst>
              <a:ext uri="{FF2B5EF4-FFF2-40B4-BE49-F238E27FC236}">
                <a16:creationId xmlns:a16="http://schemas.microsoft.com/office/drawing/2014/main" id="{57D401A7-92EB-860B-E8D5-8808A021E39E}"/>
              </a:ext>
            </a:extLst>
          </p:cNvPr>
          <p:cNvSpPr txBox="1">
            <a:spLocks noChangeArrowheads="1"/>
          </p:cNvSpPr>
          <p:nvPr/>
        </p:nvSpPr>
        <p:spPr bwMode="auto">
          <a:xfrm>
            <a:off x="2403475" y="2895233"/>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800" b="1" dirty="0">
                <a:solidFill>
                  <a:srgbClr val="FFC000"/>
                </a:solidFill>
              </a:rPr>
              <a:t>Lights in a Dark World</a:t>
            </a:r>
            <a:endParaRPr lang="en-US" altLang="en-US" sz="4800" dirty="0">
              <a:solidFill>
                <a:srgbClr val="FFFFFF"/>
              </a:solidFill>
            </a:endParaRPr>
          </a:p>
        </p:txBody>
      </p:sp>
      <p:sp>
        <p:nvSpPr>
          <p:cNvPr id="13315" name="TextBox 5">
            <a:extLst>
              <a:ext uri="{FF2B5EF4-FFF2-40B4-BE49-F238E27FC236}">
                <a16:creationId xmlns:a16="http://schemas.microsoft.com/office/drawing/2014/main" id="{CE162C92-A50D-367A-CCA3-05613A35893A}"/>
              </a:ext>
            </a:extLst>
          </p:cNvPr>
          <p:cNvSpPr txBox="1">
            <a:spLocks noChangeArrowheads="1"/>
          </p:cNvSpPr>
          <p:nvPr/>
        </p:nvSpPr>
        <p:spPr bwMode="auto">
          <a:xfrm>
            <a:off x="3886200" y="4343400"/>
            <a:ext cx="5222875" cy="708025"/>
          </a:xfrm>
          <a:prstGeom prst="rect">
            <a:avLst/>
          </a:prstGeom>
          <a:solidFill>
            <a:srgbClr val="392723">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b="1" dirty="0">
                <a:solidFill>
                  <a:srgbClr val="FFFF99"/>
                </a:solidFill>
                <a:latin typeface="Bookman Old Style" panose="02050604050505020204" pitchFamily="18" charset="0"/>
              </a:rPr>
              <a:t>Philippians 2:15</a:t>
            </a:r>
          </a:p>
        </p:txBody>
      </p:sp>
      <p:sp>
        <p:nvSpPr>
          <p:cNvPr id="13316" name="TextBox 1">
            <a:extLst>
              <a:ext uri="{FF2B5EF4-FFF2-40B4-BE49-F238E27FC236}">
                <a16:creationId xmlns:a16="http://schemas.microsoft.com/office/drawing/2014/main" id="{56057341-5A3C-CD61-EC17-CEB4BEBEBF41}"/>
              </a:ext>
            </a:extLst>
          </p:cNvPr>
          <p:cNvSpPr txBox="1">
            <a:spLocks noChangeArrowheads="1"/>
          </p:cNvSpPr>
          <p:nvPr/>
        </p:nvSpPr>
        <p:spPr bwMode="auto">
          <a:xfrm>
            <a:off x="228600" y="6096000"/>
            <a:ext cx="7315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000" dirty="0">
                <a:solidFill>
                  <a:schemeClr val="bg1"/>
                </a:solidFill>
              </a:rPr>
              <a:t>Lancaster, CA – June 15, 2022</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46CE4F70-59B0-A3B5-7712-F4FD8871A750}"/>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1099C796-24E7-5AF3-9B72-9A2B9FB4AD3E}"/>
              </a:ext>
            </a:extLst>
          </p:cNvPr>
          <p:cNvSpPr>
            <a:spLocks noGrp="1" noChangeArrowheads="1"/>
          </p:cNvSpPr>
          <p:nvPr>
            <p:ph type="body" sz="quarter" idx="10"/>
          </p:nvPr>
        </p:nvSpPr>
        <p:spPr>
          <a:xfrm>
            <a:off x="169863" y="330200"/>
            <a:ext cx="8737600" cy="4031873"/>
          </a:xfrm>
        </p:spPr>
        <p:txBody>
          <a:bodyPr anchor="t">
            <a:spAutoFit/>
          </a:bodyPr>
          <a:lstStyle/>
          <a:p>
            <a:pPr marL="571500" indent="-571500" algn="l" eaLnBrk="1" hangingPunct="1">
              <a:buFont typeface="Arial" panose="020B0604020202020204" pitchFamily="34" charset="0"/>
              <a:buChar char="•"/>
            </a:pPr>
            <a:r>
              <a:rPr lang="en-US" altLang="en-US" sz="4000" u="sng" dirty="0"/>
              <a:t>Social media is morally neutral</a:t>
            </a:r>
          </a:p>
          <a:p>
            <a:pPr marL="571500" indent="-571500" algn="l" eaLnBrk="1" hangingPunct="1">
              <a:buFont typeface="Arial" panose="020B0604020202020204" pitchFamily="34" charset="0"/>
              <a:buChar char="•"/>
            </a:pPr>
            <a:r>
              <a:rPr lang="en-US" altLang="en-US" sz="4000" dirty="0"/>
              <a:t>It is not sinful to be on social media and it can accomplish much good.</a:t>
            </a:r>
          </a:p>
          <a:p>
            <a:pPr marL="571500" indent="-571500" algn="l" eaLnBrk="1" hangingPunct="1">
              <a:buFont typeface="Arial" panose="020B0604020202020204" pitchFamily="34" charset="0"/>
              <a:buChar char="•"/>
            </a:pPr>
            <a:r>
              <a:rPr lang="en-US" altLang="en-US" sz="4000" dirty="0"/>
              <a:t>As with many things (such as money), it is about HOW you use it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0108596F-FB67-0F4C-5797-21326C8EE686}"/>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CC6C52E3-EE37-9832-829A-D1B563D2D865}"/>
              </a:ext>
            </a:extLst>
          </p:cNvPr>
          <p:cNvSpPr>
            <a:spLocks noGrp="1"/>
          </p:cNvSpPr>
          <p:nvPr>
            <p:ph type="body" sz="quarter" idx="10"/>
          </p:nvPr>
        </p:nvSpPr>
        <p:spPr>
          <a:xfrm>
            <a:off x="169863" y="330200"/>
            <a:ext cx="8737600" cy="6432550"/>
          </a:xfrm>
        </p:spPr>
        <p:txBody>
          <a:bodyPr rtlCol="0" anchor="t">
            <a:spAutoFit/>
          </a:bodyPr>
          <a:lstStyle/>
          <a:p>
            <a:pPr marL="571500" indent="-571500" algn="l" eaLnBrk="1" fontAlgn="auto" hangingPunct="1">
              <a:spcAft>
                <a:spcPts val="0"/>
              </a:spcAft>
              <a:buFont typeface="Arial" panose="020B0604020202020204" pitchFamily="34" charset="0"/>
              <a:buChar char="•"/>
              <a:defRPr/>
            </a:pPr>
            <a:r>
              <a:rPr lang="en-US" sz="4000" u="sng" dirty="0">
                <a:ea typeface="+mn-ea"/>
              </a:rPr>
              <a:t>Much good can come from social media and the internet.</a:t>
            </a:r>
          </a:p>
          <a:p>
            <a:pPr marL="571500" indent="-571500" algn="l" eaLnBrk="1" fontAlgn="auto" hangingPunct="1">
              <a:spcAft>
                <a:spcPts val="0"/>
              </a:spcAft>
              <a:buFont typeface="Arial" panose="020B0604020202020204" pitchFamily="34" charset="0"/>
              <a:buChar char="•"/>
              <a:defRPr/>
            </a:pPr>
            <a:r>
              <a:rPr lang="en-US" sz="4000" dirty="0">
                <a:ea typeface="+mn-ea"/>
              </a:rPr>
              <a:t>Dealing with this pandemic, social media and internet has been a tremendous help (blessing) in many ways.</a:t>
            </a:r>
            <a:br>
              <a:rPr lang="en-US" sz="4000" dirty="0">
                <a:ea typeface="+mn-ea"/>
              </a:rPr>
            </a:br>
            <a:r>
              <a:rPr lang="en-US" sz="4000" dirty="0">
                <a:ea typeface="+mn-ea"/>
              </a:rPr>
              <a:t>Many churches have increased 					their “online 						presence” during this 				time.</a:t>
            </a:r>
            <a:endParaRPr lang="en-US" sz="4000" dirty="0">
              <a:solidFill>
                <a:srgbClr val="FFFF00"/>
              </a:solidFill>
              <a:ea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7F2FE2EE-08B8-4A50-C945-9F1CDED3798C}"/>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3FC6A5B9-F99A-D937-DEC8-7E138579C046}"/>
              </a:ext>
            </a:extLst>
          </p:cNvPr>
          <p:cNvSpPr>
            <a:spLocks noGrp="1"/>
          </p:cNvSpPr>
          <p:nvPr>
            <p:ph type="body" sz="quarter" idx="10"/>
          </p:nvPr>
        </p:nvSpPr>
        <p:spPr>
          <a:xfrm>
            <a:off x="169863" y="330200"/>
            <a:ext cx="8737600" cy="3908762"/>
          </a:xfrm>
        </p:spPr>
        <p:txBody>
          <a:bodyPr rtlCol="0" anchor="t">
            <a:spAutoFit/>
          </a:bodyPr>
          <a:lstStyle/>
          <a:p>
            <a:pPr marL="571500" indent="-571500" algn="l" eaLnBrk="1" fontAlgn="auto" hangingPunct="1">
              <a:spcAft>
                <a:spcPts val="0"/>
              </a:spcAft>
              <a:buFont typeface="Arial" panose="020B0604020202020204" pitchFamily="34" charset="0"/>
              <a:buChar char="•"/>
              <a:defRPr/>
            </a:pPr>
            <a:r>
              <a:rPr lang="en-US" sz="4000" u="sng" dirty="0">
                <a:ea typeface="+mn-ea"/>
              </a:rPr>
              <a:t>Much good can come from social media and the internet</a:t>
            </a:r>
            <a:r>
              <a:rPr lang="en-US" sz="4000" dirty="0">
                <a:ea typeface="+mn-ea"/>
              </a:rPr>
              <a:t>.</a:t>
            </a:r>
          </a:p>
          <a:p>
            <a:pPr marL="571500" indent="-571500" algn="l" eaLnBrk="1" fontAlgn="auto" hangingPunct="1">
              <a:spcAft>
                <a:spcPts val="0"/>
              </a:spcAft>
              <a:buFont typeface="Arial" panose="020B0604020202020204" pitchFamily="34" charset="0"/>
              <a:buChar char="•"/>
              <a:defRPr/>
            </a:pPr>
            <a:r>
              <a:rPr lang="en-US" sz="4000" dirty="0">
                <a:ea typeface="+mn-ea"/>
              </a:rPr>
              <a:t>Opportunities to communicate with others around the world – including friends and acquaintances</a:t>
            </a: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87EE7CB7-D8C7-5986-1894-B972A21324CB}"/>
              </a:ext>
            </a:extLst>
          </p:cNvPr>
          <p:cNvSpPr>
            <a:spLocks noGrp="1" noChangeArrowheads="1"/>
          </p:cNvSpPr>
          <p:nvPr>
            <p:ph type="title"/>
          </p:nvPr>
        </p:nvSpPr>
        <p:spPr>
          <a:xfrm>
            <a:off x="1716088" y="4953000"/>
            <a:ext cx="1636712" cy="1295400"/>
          </a:xfrm>
        </p:spPr>
        <p:txBody>
          <a:bodyPr>
            <a:normAutofit fontScale="90000"/>
          </a:bodyPr>
          <a:lstStyle/>
          <a:p>
            <a:pPr eaLnBrk="1" hangingPunct="1">
              <a:defRPr/>
            </a:pPr>
            <a:r>
              <a:rPr lang="en-US" altLang="en-US" sz="3000" dirty="0"/>
              <a:t>Shining Lights Online</a:t>
            </a:r>
          </a:p>
        </p:txBody>
      </p:sp>
      <p:sp>
        <p:nvSpPr>
          <p:cNvPr id="7" name="Text Placeholder 6">
            <a:extLst>
              <a:ext uri="{FF2B5EF4-FFF2-40B4-BE49-F238E27FC236}">
                <a16:creationId xmlns:a16="http://schemas.microsoft.com/office/drawing/2014/main" id="{60F4863C-F8AC-6EB6-7E91-374CA08E9656}"/>
              </a:ext>
            </a:extLst>
          </p:cNvPr>
          <p:cNvSpPr>
            <a:spLocks noGrp="1"/>
          </p:cNvSpPr>
          <p:nvPr>
            <p:ph type="body" sz="quarter" idx="10"/>
          </p:nvPr>
        </p:nvSpPr>
        <p:spPr>
          <a:xfrm>
            <a:off x="169863" y="199535"/>
            <a:ext cx="8737600" cy="6617196"/>
          </a:xfrm>
        </p:spPr>
        <p:txBody>
          <a:bodyPr rtlCol="0" anchor="t">
            <a:spAutoFit/>
          </a:bodyPr>
          <a:lstStyle/>
          <a:p>
            <a:pPr marL="571500" indent="-571500" algn="l" eaLnBrk="1" fontAlgn="auto" hangingPunct="1">
              <a:spcAft>
                <a:spcPts val="0"/>
              </a:spcAft>
              <a:buFont typeface="Arial" panose="020B0604020202020204" pitchFamily="34" charset="0"/>
              <a:buChar char="•"/>
              <a:defRPr/>
            </a:pPr>
            <a:r>
              <a:rPr lang="en-US" sz="4000" u="sng" dirty="0">
                <a:ea typeface="+mn-ea"/>
              </a:rPr>
              <a:t>Much good can come from social media and the internet</a:t>
            </a:r>
            <a:r>
              <a:rPr lang="en-US" sz="4000" dirty="0">
                <a:ea typeface="+mn-ea"/>
              </a:rPr>
              <a:t>.</a:t>
            </a:r>
          </a:p>
          <a:p>
            <a:pPr marL="571500" indent="-571500" algn="l" eaLnBrk="1" fontAlgn="auto" hangingPunct="1">
              <a:spcAft>
                <a:spcPts val="0"/>
              </a:spcAft>
              <a:buFont typeface="Arial" panose="020B0604020202020204" pitchFamily="34" charset="0"/>
              <a:buChar char="•"/>
              <a:defRPr/>
            </a:pPr>
            <a:r>
              <a:rPr lang="en-US" sz="4000" dirty="0">
                <a:ea typeface="+mn-ea"/>
              </a:rPr>
              <a:t>Opportunities to disseminate good information rapidly.</a:t>
            </a:r>
          </a:p>
          <a:p>
            <a:pPr marL="571500" indent="-571500" algn="l" eaLnBrk="1" fontAlgn="auto" hangingPunct="1">
              <a:spcAft>
                <a:spcPts val="0"/>
              </a:spcAft>
              <a:buFont typeface="Arial" panose="020B0604020202020204" pitchFamily="34" charset="0"/>
              <a:buChar char="•"/>
              <a:defRPr/>
            </a:pPr>
            <a:r>
              <a:rPr lang="en-US" sz="4000" dirty="0">
                <a:ea typeface="+mn-ea"/>
              </a:rPr>
              <a:t>It can be used to encourage and make a positive impact on society.</a:t>
            </a:r>
          </a:p>
          <a:p>
            <a:pPr marL="571500" indent="-571500" algn="l" eaLnBrk="1" fontAlgn="auto" hangingPunct="1">
              <a:spcAft>
                <a:spcPts val="0"/>
              </a:spcAft>
              <a:buFont typeface="Arial" panose="020B0604020202020204" pitchFamily="34" charset="0"/>
              <a:buChar char="•"/>
              <a:defRPr/>
            </a:pPr>
            <a:r>
              <a:rPr lang="en-US" sz="4000" dirty="0">
                <a:ea typeface="+mn-ea"/>
              </a:rPr>
              <a:t> 				It is a great way to 					learn – both 						Biblically and 						auxiliary topics.</a:t>
            </a: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a:extLst>
              <a:ext uri="{FF2B5EF4-FFF2-40B4-BE49-F238E27FC236}">
                <a16:creationId xmlns:a16="http://schemas.microsoft.com/office/drawing/2014/main" id="{9EBDE381-8DFF-E635-E2DD-8BC7D60A18A7}"/>
              </a:ext>
            </a:extLst>
          </p:cNvPr>
          <p:cNvSpPr>
            <a:spLocks noGrp="1" noChangeArrowheads="1"/>
          </p:cNvSpPr>
          <p:nvPr>
            <p:ph type="title"/>
          </p:nvPr>
        </p:nvSpPr>
        <p:spPr>
          <a:xfrm>
            <a:off x="3759200" y="1995438"/>
            <a:ext cx="4865688" cy="2308324"/>
          </a:xfrm>
        </p:spPr>
        <p:txBody>
          <a:bodyPr>
            <a:spAutoFit/>
          </a:bodyPr>
          <a:lstStyle/>
          <a:p>
            <a:pPr eaLnBrk="1" hangingPunct="1"/>
            <a:r>
              <a:rPr lang="en-US" altLang="en-US" sz="4800" b="1" dirty="0"/>
              <a:t>Letting Your Light Shine Online</a:t>
            </a:r>
          </a:p>
        </p:txBody>
      </p:sp>
      <p:sp>
        <p:nvSpPr>
          <p:cNvPr id="26627" name="Text Placeholder 6">
            <a:extLst>
              <a:ext uri="{FF2B5EF4-FFF2-40B4-BE49-F238E27FC236}">
                <a16:creationId xmlns:a16="http://schemas.microsoft.com/office/drawing/2014/main" id="{5630734A-6552-803A-A0D5-535F9758C548}"/>
              </a:ext>
            </a:extLst>
          </p:cNvPr>
          <p:cNvSpPr>
            <a:spLocks noGrp="1" noChangeArrowheads="1"/>
          </p:cNvSpPr>
          <p:nvPr>
            <p:ph type="body" sz="quarter" idx="11"/>
          </p:nvPr>
        </p:nvSpPr>
        <p:spPr>
          <a:xfrm>
            <a:off x="1852613" y="5492542"/>
            <a:ext cx="5586412" cy="338554"/>
          </a:xfrm>
        </p:spPr>
        <p:txBody>
          <a:bodyPr>
            <a:spAutoFit/>
          </a:bodyPr>
          <a:lstStyle/>
          <a:p>
            <a:pPr eaLnBrk="1" hangingPunct="1"/>
            <a:r>
              <a:rPr lang="en-US" altLang="en-US" b="1" dirty="0"/>
              <a:t>Lights in every area</a:t>
            </a: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CF332DDC-FC91-6BC5-00B9-43A454C26551}"/>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3AA416EE-E8F4-61B4-A8C5-BEFB12BD3073}"/>
              </a:ext>
            </a:extLst>
          </p:cNvPr>
          <p:cNvSpPr>
            <a:spLocks noGrp="1"/>
          </p:cNvSpPr>
          <p:nvPr>
            <p:ph type="body" sz="quarter" idx="10"/>
          </p:nvPr>
        </p:nvSpPr>
        <p:spPr>
          <a:xfrm>
            <a:off x="169863" y="152400"/>
            <a:ext cx="8737600" cy="6432550"/>
          </a:xfrm>
        </p:spPr>
        <p:txBody>
          <a:bodyPr rtlCol="0" anchor="t">
            <a:spAutoFit/>
          </a:bodyPr>
          <a:lstStyle/>
          <a:p>
            <a:pPr marL="571500" indent="-571500" algn="l" eaLnBrk="1" fontAlgn="auto" hangingPunct="1">
              <a:spcAft>
                <a:spcPts val="0"/>
              </a:spcAft>
              <a:buFont typeface="Arial" panose="020B0604020202020204" pitchFamily="34" charset="0"/>
              <a:buChar char="•"/>
              <a:defRPr/>
            </a:pPr>
            <a:r>
              <a:rPr lang="en-US" sz="4000" u="sng" dirty="0">
                <a:ea typeface="+mn-ea"/>
              </a:rPr>
              <a:t>You ARE being an example</a:t>
            </a:r>
            <a:r>
              <a:rPr lang="en-US" sz="4000" dirty="0">
                <a:ea typeface="+mn-ea"/>
              </a:rPr>
              <a:t>!</a:t>
            </a:r>
          </a:p>
          <a:p>
            <a:pPr marL="571500" indent="-571500" algn="l" eaLnBrk="1" fontAlgn="auto" hangingPunct="1">
              <a:spcAft>
                <a:spcPts val="0"/>
              </a:spcAft>
              <a:buFont typeface="Arial" panose="020B0604020202020204" pitchFamily="34" charset="0"/>
              <a:buChar char="•"/>
              <a:defRPr/>
            </a:pPr>
            <a:r>
              <a:rPr lang="en-US" sz="4000" dirty="0">
                <a:ea typeface="+mn-ea"/>
              </a:rPr>
              <a:t>Your circle of friends, and their “friends” and likely beyond, are watching you – what you say, how you respond, and what you post! </a:t>
            </a:r>
          </a:p>
          <a:p>
            <a:pPr marL="571500" indent="-571500" algn="l" eaLnBrk="1" fontAlgn="auto" hangingPunct="1">
              <a:spcAft>
                <a:spcPts val="0"/>
              </a:spcAft>
              <a:buFont typeface="Arial" panose="020B0604020202020204" pitchFamily="34" charset="0"/>
              <a:buChar char="•"/>
              <a:defRPr/>
            </a:pPr>
            <a:r>
              <a:rPr lang="en-US" sz="4000" dirty="0">
                <a:ea typeface="+mn-ea"/>
              </a:rPr>
              <a:t>Who knows how that will be used in the future?</a:t>
            </a:r>
            <a:br>
              <a:rPr lang="en-US" sz="4000" dirty="0">
                <a:ea typeface="+mn-ea"/>
              </a:rPr>
            </a:br>
            <a:r>
              <a:rPr lang="en-US" sz="4000" dirty="0">
                <a:ea typeface="+mn-ea"/>
              </a:rPr>
              <a:t> 				</a:t>
            </a:r>
            <a:r>
              <a:rPr lang="en-US" sz="4000" dirty="0">
                <a:solidFill>
                  <a:srgbClr val="FFFF00"/>
                </a:solidFill>
                <a:ea typeface="+mn-ea"/>
              </a:rPr>
              <a:t>Once you post 						something, it is 					there forever!</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a:extLst>
              <a:ext uri="{FF2B5EF4-FFF2-40B4-BE49-F238E27FC236}">
                <a16:creationId xmlns:a16="http://schemas.microsoft.com/office/drawing/2014/main" id="{40DBA576-E9F0-941F-E1EC-42E6C2EAA27F}"/>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54FF2264-205B-8F46-5509-9D5FF53E37CB}"/>
              </a:ext>
            </a:extLst>
          </p:cNvPr>
          <p:cNvSpPr>
            <a:spLocks noGrp="1" noChangeArrowheads="1"/>
          </p:cNvSpPr>
          <p:nvPr>
            <p:ph type="body" sz="quarter" idx="10"/>
          </p:nvPr>
        </p:nvSpPr>
        <p:spPr>
          <a:xfrm>
            <a:off x="169862" y="330200"/>
            <a:ext cx="8897937" cy="6186309"/>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600" u="sng" dirty="0"/>
              <a:t>What you post reflects the REAL you</a:t>
            </a:r>
            <a:r>
              <a:rPr lang="en-US" altLang="en-US" sz="3600" dirty="0"/>
              <a:t>!</a:t>
            </a:r>
          </a:p>
          <a:p>
            <a:pPr marL="571500" indent="-571500" algn="l" eaLnBrk="1" hangingPunct="1">
              <a:spcBef>
                <a:spcPts val="0"/>
              </a:spcBef>
              <a:buFont typeface="Arial" panose="020B0604020202020204" pitchFamily="34" charset="0"/>
              <a:buChar char="•"/>
              <a:defRPr/>
            </a:pPr>
            <a:r>
              <a:rPr lang="en-US" altLang="en-US" sz="3600" b="1" dirty="0">
                <a:solidFill>
                  <a:srgbClr val="FFFF00"/>
                </a:solidFill>
              </a:rPr>
              <a:t>Proverbs 4:23 </a:t>
            </a:r>
            <a:r>
              <a:rPr lang="en-US" altLang="en-US" sz="3600" dirty="0"/>
              <a:t>– keep your heart!</a:t>
            </a:r>
            <a:br>
              <a:rPr lang="en-US" altLang="en-US" sz="3600" dirty="0"/>
            </a:br>
            <a:r>
              <a:rPr lang="en-US" altLang="en-US" sz="3600" dirty="0"/>
              <a:t>Does your online community see that God is important to you?</a:t>
            </a:r>
            <a:br>
              <a:rPr lang="en-US" altLang="en-US" sz="3600" dirty="0"/>
            </a:br>
            <a:r>
              <a:rPr lang="en-US" altLang="en-US" sz="3600" dirty="0"/>
              <a:t>Do they even know that you are a Christian?</a:t>
            </a:r>
          </a:p>
          <a:p>
            <a:pPr marL="1485900" lvl="2" indent="-571500" eaLnBrk="1" hangingPunct="1">
              <a:spcBef>
                <a:spcPts val="0"/>
              </a:spcBef>
              <a:defRPr/>
            </a:pPr>
            <a:r>
              <a:rPr lang="en-US" altLang="en-US" sz="3600" dirty="0"/>
              <a:t>				What do they see?</a:t>
            </a:r>
            <a:br>
              <a:rPr lang="en-US" altLang="en-US" sz="3600" dirty="0"/>
            </a:br>
            <a:r>
              <a:rPr lang="en-US" altLang="en-US" sz="3600" dirty="0"/>
              <a:t>			Your clothing, 					interests, your 					language, where you 				go and when, etc.</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a:extLst>
              <a:ext uri="{FF2B5EF4-FFF2-40B4-BE49-F238E27FC236}">
                <a16:creationId xmlns:a16="http://schemas.microsoft.com/office/drawing/2014/main" id="{5DF1615C-BB80-B08E-D256-97B1CE30E138}"/>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29699" name="Text Placeholder 6">
            <a:extLst>
              <a:ext uri="{FF2B5EF4-FFF2-40B4-BE49-F238E27FC236}">
                <a16:creationId xmlns:a16="http://schemas.microsoft.com/office/drawing/2014/main" id="{9290F31C-F9C3-F8AA-2E1F-AC0B514EE02D}"/>
              </a:ext>
            </a:extLst>
          </p:cNvPr>
          <p:cNvSpPr>
            <a:spLocks noGrp="1" noChangeArrowheads="1"/>
          </p:cNvSpPr>
          <p:nvPr>
            <p:ph type="body" sz="quarter" idx="10"/>
          </p:nvPr>
        </p:nvSpPr>
        <p:spPr>
          <a:xfrm>
            <a:off x="169863" y="228600"/>
            <a:ext cx="8737600" cy="5755422"/>
          </a:xfrm>
        </p:spPr>
        <p:txBody>
          <a:bodyPr anchor="t">
            <a:spAutoFit/>
          </a:bodyPr>
          <a:lstStyle/>
          <a:p>
            <a:pPr marL="571500" indent="-571500" algn="l" eaLnBrk="1" hangingPunct="1">
              <a:buFont typeface="Arial" panose="020B0604020202020204" pitchFamily="34" charset="0"/>
              <a:buChar char="•"/>
            </a:pPr>
            <a:r>
              <a:rPr lang="en-US" altLang="en-US" sz="4000" u="sng" dirty="0"/>
              <a:t>What you post reflects the REAL you</a:t>
            </a:r>
            <a:r>
              <a:rPr lang="en-US" altLang="en-US" sz="4000" dirty="0"/>
              <a:t>!</a:t>
            </a:r>
          </a:p>
          <a:p>
            <a:pPr marL="571500" indent="-571500" algn="l" eaLnBrk="1" hangingPunct="1">
              <a:buFont typeface="Arial" panose="020B0604020202020204" pitchFamily="34" charset="0"/>
              <a:buChar char="•"/>
            </a:pPr>
            <a:r>
              <a:rPr lang="en-US" altLang="en-US" sz="4000" dirty="0"/>
              <a:t>Note: Today, many employers will look at your social media profile. Will they see foolishness in the past that you now regret?</a:t>
            </a:r>
            <a:br>
              <a:rPr lang="en-US" altLang="en-US" sz="4000" dirty="0"/>
            </a:br>
            <a:r>
              <a:rPr lang="en-US" altLang="en-US" sz="4000" u="sng" dirty="0"/>
              <a:t>WILL this affect your ability to try </a:t>
            </a:r>
            <a:r>
              <a:rPr lang="en-US" altLang="en-US" sz="4000" dirty="0"/>
              <a:t>				</a:t>
            </a:r>
            <a:r>
              <a:rPr lang="en-US" altLang="en-US" sz="4000" u="sng" dirty="0"/>
              <a:t>and reach someone </a:t>
            </a:r>
            <a:r>
              <a:rPr lang="en-US" altLang="en-US" sz="4000" dirty="0"/>
              <a:t>					</a:t>
            </a:r>
            <a:r>
              <a:rPr lang="en-US" altLang="en-US" sz="4000" u="sng" dirty="0"/>
              <a:t>with the gospel</a:t>
            </a:r>
            <a:r>
              <a:rPr lang="en-US" altLang="en-US" sz="4000" dirty="0"/>
              <a:t>?</a:t>
            </a: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a:extLst>
              <a:ext uri="{FF2B5EF4-FFF2-40B4-BE49-F238E27FC236}">
                <a16:creationId xmlns:a16="http://schemas.microsoft.com/office/drawing/2014/main" id="{CF492A6E-E688-404C-4CD4-DD67CF50072B}"/>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3B023D34-972E-C429-E68A-CF058C46536A}"/>
              </a:ext>
            </a:extLst>
          </p:cNvPr>
          <p:cNvSpPr>
            <a:spLocks noGrp="1" noChangeArrowheads="1"/>
          </p:cNvSpPr>
          <p:nvPr>
            <p:ph type="body" sz="quarter" idx="10"/>
          </p:nvPr>
        </p:nvSpPr>
        <p:spPr>
          <a:xfrm>
            <a:off x="169863" y="228600"/>
            <a:ext cx="8737600" cy="6432550"/>
          </a:xfrm>
        </p:spPr>
        <p:txBody>
          <a:bodyPr anchor="t">
            <a:spAutoFit/>
          </a:bodyPr>
          <a:lstStyle/>
          <a:p>
            <a:pPr marL="571500" indent="-571500" algn="l" eaLnBrk="1" hangingPunct="1">
              <a:buFont typeface="Arial" panose="020B0604020202020204" pitchFamily="34" charset="0"/>
              <a:buChar char="•"/>
            </a:pPr>
            <a:r>
              <a:rPr lang="en-US" altLang="en-US" sz="4000" u="sng" dirty="0"/>
              <a:t>What is it doing to your ego</a:t>
            </a:r>
            <a:r>
              <a:rPr lang="en-US" altLang="en-US" sz="4000" dirty="0"/>
              <a:t>?</a:t>
            </a:r>
          </a:p>
          <a:p>
            <a:pPr marL="571500" indent="-571500" algn="l" eaLnBrk="1" hangingPunct="1">
              <a:buFont typeface="Arial" panose="020B0604020202020204" pitchFamily="34" charset="0"/>
              <a:buChar char="•"/>
            </a:pPr>
            <a:r>
              <a:rPr lang="en-US" altLang="en-US" sz="4000" b="1" dirty="0">
                <a:solidFill>
                  <a:srgbClr val="FFFF00"/>
                </a:solidFill>
                <a:latin typeface="Bookman Old Style" panose="02050604050505020204" pitchFamily="18" charset="0"/>
              </a:rPr>
              <a:t>Proverbs 16:18 </a:t>
            </a:r>
            <a:r>
              <a:rPr lang="en-US" altLang="en-US" sz="4000" dirty="0"/>
              <a:t>– pride goes before destruction …</a:t>
            </a:r>
            <a:br>
              <a:rPr lang="en-US" altLang="en-US" sz="4000" dirty="0"/>
            </a:br>
            <a:r>
              <a:rPr lang="en-US" altLang="en-US" sz="4000" b="1" dirty="0">
                <a:solidFill>
                  <a:srgbClr val="FFFF00"/>
                </a:solidFill>
                <a:latin typeface="Bookman Old Style" panose="02050604050505020204" pitchFamily="18" charset="0"/>
              </a:rPr>
              <a:t>1 Peter 5:5-6 </a:t>
            </a:r>
            <a:r>
              <a:rPr lang="en-US" altLang="en-US" sz="4000" dirty="0"/>
              <a:t>– God resists the proud, gives grace to the humble</a:t>
            </a:r>
          </a:p>
          <a:p>
            <a:pPr marL="571500" indent="-571500" algn="l" eaLnBrk="1" hangingPunct="1">
              <a:buFont typeface="Arial" panose="020B0604020202020204" pitchFamily="34" charset="0"/>
              <a:buChar char="•"/>
            </a:pPr>
            <a:r>
              <a:rPr lang="en-US" altLang="en-US" sz="4000" dirty="0"/>
              <a:t>Many use online activity to promote themselves</a:t>
            </a:r>
            <a:br>
              <a:rPr lang="en-US" altLang="en-US" sz="4000" dirty="0"/>
            </a:br>
            <a:r>
              <a:rPr lang="en-US" altLang="en-US" sz="4000" dirty="0"/>
              <a:t>				How many “likes”?</a:t>
            </a:r>
            <a:br>
              <a:rPr lang="en-US" altLang="en-US" sz="4000" dirty="0"/>
            </a:br>
            <a:r>
              <a:rPr lang="en-US" altLang="en-US" sz="4000" dirty="0"/>
              <a:t>				“Guilt messages”?</a:t>
            </a:r>
            <a:br>
              <a:rPr lang="en-US" altLang="en-US" sz="4000" dirty="0"/>
            </a:br>
            <a:r>
              <a:rPr lang="en-US" altLang="en-US" sz="4000" dirty="0"/>
              <a:t>				“Click bait”?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a:extLst>
              <a:ext uri="{FF2B5EF4-FFF2-40B4-BE49-F238E27FC236}">
                <a16:creationId xmlns:a16="http://schemas.microsoft.com/office/drawing/2014/main" id="{4B78BE3A-7B09-3C1D-C2F7-8C2E46159F78}"/>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6C206F44-EA62-388E-0961-82D8A83BD227}"/>
              </a:ext>
            </a:extLst>
          </p:cNvPr>
          <p:cNvSpPr>
            <a:spLocks noGrp="1" noChangeArrowheads="1"/>
          </p:cNvSpPr>
          <p:nvPr>
            <p:ph type="body" sz="quarter" idx="10"/>
          </p:nvPr>
        </p:nvSpPr>
        <p:spPr>
          <a:xfrm>
            <a:off x="169862" y="330200"/>
            <a:ext cx="8897937" cy="5755422"/>
          </a:xfrm>
        </p:spPr>
        <p:txBody>
          <a:bodyPr wrap="square" anchor="t">
            <a:spAutoFit/>
          </a:bodyPr>
          <a:lstStyle/>
          <a:p>
            <a:pPr marL="571500" indent="-571500" algn="l" eaLnBrk="1" hangingPunct="1">
              <a:buFont typeface="Arial" panose="020B0604020202020204" pitchFamily="34" charset="0"/>
              <a:buChar char="•"/>
            </a:pPr>
            <a:r>
              <a:rPr lang="en-US" altLang="en-US" sz="4000" u="sng" dirty="0"/>
              <a:t>What is it doing to your ego</a:t>
            </a:r>
            <a:r>
              <a:rPr lang="en-US" altLang="en-US" sz="4000" dirty="0"/>
              <a:t>?</a:t>
            </a:r>
          </a:p>
          <a:p>
            <a:pPr marL="571500" indent="-571500" algn="l" eaLnBrk="1" hangingPunct="1">
              <a:buFont typeface="Arial" panose="020B0604020202020204" pitchFamily="34" charset="0"/>
              <a:buChar char="•"/>
            </a:pPr>
            <a:r>
              <a:rPr lang="en-US" altLang="en-US" sz="4000" dirty="0"/>
              <a:t>Does your online persona reflect the real you? Or are you “putting on a show”? (NOTE: It is still the real you!)</a:t>
            </a:r>
            <a:br>
              <a:rPr lang="en-US" altLang="en-US" sz="4000" dirty="0"/>
            </a:br>
            <a:r>
              <a:rPr lang="en-US" altLang="en-US" sz="4000" dirty="0"/>
              <a:t>Are you posting to boost your ego and/or belittle others 							(intentionally or not)?</a:t>
            </a:r>
            <a:br>
              <a:rPr lang="en-US" altLang="en-US" sz="4000" dirty="0"/>
            </a:br>
            <a:r>
              <a:rPr lang="en-US" altLang="en-US" sz="4000" dirty="0"/>
              <a:t>				</a:t>
            </a:r>
            <a:r>
              <a:rPr lang="en-US" altLang="en-US" sz="3600" dirty="0"/>
              <a:t>(cf. </a:t>
            </a:r>
            <a:r>
              <a:rPr lang="en-US" altLang="en-US" sz="3600" b="1" dirty="0">
                <a:solidFill>
                  <a:srgbClr val="FFFF00"/>
                </a:solidFill>
                <a:latin typeface="Bookman Old Style" panose="02050604050505020204" pitchFamily="18" charset="0"/>
              </a:rPr>
              <a:t>Luke 18:10-12</a:t>
            </a:r>
            <a:r>
              <a:rPr lang="en-US" altLang="en-US" sz="3600"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1FE0FE6-D982-D957-67D3-A04B635E75A5}"/>
              </a:ext>
            </a:extLst>
          </p:cNvPr>
          <p:cNvSpPr>
            <a:spLocks noGrp="1" noChangeArrowheads="1"/>
          </p:cNvSpPr>
          <p:nvPr>
            <p:ph type="ctrTitle"/>
          </p:nvPr>
        </p:nvSpPr>
        <p:spPr>
          <a:xfrm>
            <a:off x="3886200" y="2524750"/>
            <a:ext cx="4876800" cy="1446550"/>
          </a:xfrm>
        </p:spPr>
        <p:txBody>
          <a:bodyPr>
            <a:spAutoFit/>
          </a:bodyPr>
          <a:lstStyle/>
          <a:p>
            <a:r>
              <a:rPr lang="en-US" altLang="en-US" b="1" dirty="0">
                <a:solidFill>
                  <a:schemeClr val="tx1"/>
                </a:solidFill>
              </a:rPr>
              <a:t>An Example Online</a:t>
            </a:r>
          </a:p>
        </p:txBody>
      </p:sp>
      <p:sp>
        <p:nvSpPr>
          <p:cNvPr id="14339" name="TextBox 1">
            <a:extLst>
              <a:ext uri="{FF2B5EF4-FFF2-40B4-BE49-F238E27FC236}">
                <a16:creationId xmlns:a16="http://schemas.microsoft.com/office/drawing/2014/main" id="{64066691-6A01-9F1A-415D-29FB0DF50A01}"/>
              </a:ext>
            </a:extLst>
          </p:cNvPr>
          <p:cNvSpPr txBox="1">
            <a:spLocks noChangeArrowheads="1"/>
          </p:cNvSpPr>
          <p:nvPr/>
        </p:nvSpPr>
        <p:spPr bwMode="auto">
          <a:xfrm>
            <a:off x="3200400" y="6019800"/>
            <a:ext cx="5589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3000" dirty="0"/>
              <a:t>Lancaster, CA – June 15, 2022</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a:extLst>
              <a:ext uri="{FF2B5EF4-FFF2-40B4-BE49-F238E27FC236}">
                <a16:creationId xmlns:a16="http://schemas.microsoft.com/office/drawing/2014/main" id="{A378872F-9438-A7CF-6912-E074EDDC29D4}"/>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071DF3F3-5194-083A-8C69-98A76A9BF5D7}"/>
              </a:ext>
            </a:extLst>
          </p:cNvPr>
          <p:cNvSpPr>
            <a:spLocks noGrp="1" noChangeArrowheads="1"/>
          </p:cNvSpPr>
          <p:nvPr>
            <p:ph type="body" sz="quarter" idx="10"/>
          </p:nvPr>
        </p:nvSpPr>
        <p:spPr>
          <a:xfrm>
            <a:off x="169863" y="330200"/>
            <a:ext cx="8737600" cy="5755422"/>
          </a:xfrm>
        </p:spPr>
        <p:txBody>
          <a:bodyPr anchor="t">
            <a:spAutoFit/>
          </a:bodyPr>
          <a:lstStyle/>
          <a:p>
            <a:pPr marL="571500" indent="-571500" algn="l" eaLnBrk="1" hangingPunct="1">
              <a:buFont typeface="Arial" panose="020B0604020202020204" pitchFamily="34" charset="0"/>
              <a:buChar char="•"/>
            </a:pPr>
            <a:r>
              <a:rPr lang="en-US" altLang="en-US" sz="4000" u="sng" dirty="0"/>
              <a:t>What is it doing to your ego</a:t>
            </a:r>
            <a:r>
              <a:rPr lang="en-US" altLang="en-US" sz="4000" dirty="0"/>
              <a:t>?</a:t>
            </a:r>
          </a:p>
          <a:p>
            <a:pPr marL="571500" indent="-571500" algn="l" eaLnBrk="1" hangingPunct="1">
              <a:buFont typeface="Arial" panose="020B0604020202020204" pitchFamily="34" charset="0"/>
              <a:buChar char="•"/>
            </a:pPr>
            <a:r>
              <a:rPr lang="en-US" altLang="en-US" sz="4000" dirty="0"/>
              <a:t>I need to consider:</a:t>
            </a:r>
            <a:br>
              <a:rPr lang="en-US" altLang="en-US" sz="4000" dirty="0"/>
            </a:br>
            <a:r>
              <a:rPr lang="en-US" altLang="en-US" sz="4000" dirty="0"/>
              <a:t>Am I being humble as I “share”? </a:t>
            </a:r>
            <a:r>
              <a:rPr lang="en-US" altLang="en-US" sz="4000" b="1" dirty="0">
                <a:solidFill>
                  <a:srgbClr val="FFFF00"/>
                </a:solidFill>
                <a:latin typeface="Bookman Old Style" panose="02050604050505020204" pitchFamily="18" charset="0"/>
              </a:rPr>
              <a:t>James 4:6, 4:10,</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*Colossians 2:18, 23</a:t>
            </a:r>
            <a:br>
              <a:rPr lang="en-US" altLang="en-US" sz="4000" b="1" dirty="0">
                <a:solidFill>
                  <a:srgbClr val="FFFF00"/>
                </a:solidFill>
                <a:latin typeface="Bookman Old Style" panose="02050604050505020204" pitchFamily="18" charset="0"/>
              </a:rPr>
            </a:br>
            <a:r>
              <a:rPr lang="en-US" altLang="en-US" sz="4000" dirty="0"/>
              <a:t>Am I being HONEST as I share? </a:t>
            </a:r>
            <a:r>
              <a:rPr lang="en-US" altLang="en-US" sz="4000" b="1" dirty="0">
                <a:solidFill>
                  <a:srgbClr val="FFFF00"/>
                </a:solidFill>
                <a:latin typeface="Bookman Old Style" panose="02050604050505020204" pitchFamily="18" charset="0"/>
              </a:rPr>
              <a:t>Ephesians 4:25; </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				Proverbs 12:22;</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				Romans 12:3</a:t>
            </a:r>
            <a:endParaRPr lang="en-US" altLang="en-US" sz="4000" dirty="0"/>
          </a:p>
        </p:txBody>
      </p:sp>
      <p:sp>
        <p:nvSpPr>
          <p:cNvPr id="2" name="Rectangle: Rounded Corners 1">
            <a:extLst>
              <a:ext uri="{FF2B5EF4-FFF2-40B4-BE49-F238E27FC236}">
                <a16:creationId xmlns:a16="http://schemas.microsoft.com/office/drawing/2014/main" id="{632EDD9B-2C98-4F61-6B45-FC9FBB0920E4}"/>
              </a:ext>
            </a:extLst>
          </p:cNvPr>
          <p:cNvSpPr/>
          <p:nvPr/>
        </p:nvSpPr>
        <p:spPr>
          <a:xfrm rot="21241734">
            <a:off x="504030" y="1930965"/>
            <a:ext cx="8135937" cy="25538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3600" dirty="0">
                <a:solidFill>
                  <a:schemeClr val="bg1"/>
                </a:solidFill>
              </a:rPr>
              <a:t>If you need social media to prop you up, you have deeper problems than who you are externally</a:t>
            </a:r>
            <a:br>
              <a:rPr lang="en-US" sz="3600" dirty="0">
                <a:solidFill>
                  <a:schemeClr val="bg1"/>
                </a:solidFill>
              </a:rPr>
            </a:br>
            <a:r>
              <a:rPr lang="en-US" sz="3600" dirty="0">
                <a:solidFill>
                  <a:schemeClr val="bg1"/>
                </a:solidFill>
              </a:rPr>
              <a:t>(cf. Matthew 15:18-19)</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a:extLst>
              <a:ext uri="{FF2B5EF4-FFF2-40B4-BE49-F238E27FC236}">
                <a16:creationId xmlns:a16="http://schemas.microsoft.com/office/drawing/2014/main" id="{BFA02557-731E-5A43-F6B4-B47E1BCB72F6}"/>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26BBCB44-C580-64D8-B42E-C1059EEA57C8}"/>
              </a:ext>
            </a:extLst>
          </p:cNvPr>
          <p:cNvSpPr>
            <a:spLocks noGrp="1" noChangeArrowheads="1"/>
          </p:cNvSpPr>
          <p:nvPr>
            <p:ph type="body" sz="quarter" idx="10"/>
          </p:nvPr>
        </p:nvSpPr>
        <p:spPr>
          <a:xfrm>
            <a:off x="76200" y="533400"/>
            <a:ext cx="8991600" cy="5940088"/>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800" u="sng" dirty="0"/>
              <a:t>Is it a wise use of your time</a:t>
            </a:r>
            <a:r>
              <a:rPr lang="en-US" altLang="en-US" sz="3800" dirty="0"/>
              <a:t>?</a:t>
            </a:r>
          </a:p>
          <a:p>
            <a:pPr marL="571500" indent="-571500" algn="l" eaLnBrk="1" hangingPunct="1">
              <a:spcBef>
                <a:spcPts val="0"/>
              </a:spcBef>
              <a:buFont typeface="Arial" panose="020B0604020202020204" pitchFamily="34" charset="0"/>
              <a:buChar char="•"/>
              <a:defRPr/>
            </a:pPr>
            <a:r>
              <a:rPr lang="en-US" altLang="en-US" sz="3800" b="1" dirty="0">
                <a:solidFill>
                  <a:srgbClr val="FFFF00"/>
                </a:solidFill>
              </a:rPr>
              <a:t>Ephesians 5:16 </a:t>
            </a:r>
            <a:r>
              <a:rPr lang="en-US" altLang="en-US" sz="3800" dirty="0"/>
              <a:t>– redeeming the time</a:t>
            </a:r>
          </a:p>
          <a:p>
            <a:pPr marL="571500" indent="-571500" algn="l" eaLnBrk="1" hangingPunct="1">
              <a:spcBef>
                <a:spcPts val="0"/>
              </a:spcBef>
              <a:buFont typeface="Arial" panose="020B0604020202020204" pitchFamily="34" charset="0"/>
              <a:buChar char="•"/>
              <a:defRPr/>
            </a:pPr>
            <a:r>
              <a:rPr lang="en-US" altLang="en-US" sz="3800" dirty="0"/>
              <a:t>How many spend an inordinate amount of time online and with social media</a:t>
            </a:r>
          </a:p>
          <a:p>
            <a:pPr marL="571500" indent="-571500" algn="l" eaLnBrk="1" hangingPunct="1">
              <a:spcBef>
                <a:spcPts val="0"/>
              </a:spcBef>
              <a:buFont typeface="Arial" panose="020B0604020202020204" pitchFamily="34" charset="0"/>
              <a:buChar char="•"/>
              <a:defRPr/>
            </a:pPr>
            <a:r>
              <a:rPr lang="en-US" altLang="en-US" sz="3800" dirty="0"/>
              <a:t>How does your internet time 						compare to your 					personal time 						reading the Bible 					and praying?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a:extLst>
              <a:ext uri="{FF2B5EF4-FFF2-40B4-BE49-F238E27FC236}">
                <a16:creationId xmlns:a16="http://schemas.microsoft.com/office/drawing/2014/main" id="{D39857C1-331E-7822-ADE2-94F4C8BD531E}"/>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515F166F-DC5D-CE52-B46C-693E7ADEC6AB}"/>
              </a:ext>
            </a:extLst>
          </p:cNvPr>
          <p:cNvSpPr>
            <a:spLocks noGrp="1" noChangeArrowheads="1"/>
          </p:cNvSpPr>
          <p:nvPr>
            <p:ph type="body" sz="quarter" idx="10"/>
          </p:nvPr>
        </p:nvSpPr>
        <p:spPr>
          <a:xfrm>
            <a:off x="76200" y="82451"/>
            <a:ext cx="8991600" cy="5632311"/>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600" u="sng" dirty="0"/>
              <a:t>How many are addicted to online activity</a:t>
            </a:r>
            <a:r>
              <a:rPr lang="en-US" altLang="en-US" sz="3600" dirty="0"/>
              <a:t>? Is it ruling over you?</a:t>
            </a:r>
          </a:p>
          <a:p>
            <a:pPr marL="571500" indent="-571500" algn="l" eaLnBrk="1" hangingPunct="1">
              <a:spcBef>
                <a:spcPts val="0"/>
              </a:spcBef>
              <a:buFont typeface="Arial" panose="020B0604020202020204" pitchFamily="34" charset="0"/>
              <a:buChar char="•"/>
              <a:defRPr/>
            </a:pPr>
            <a:r>
              <a:rPr lang="en-US" altLang="en-US" sz="3600" dirty="0"/>
              <a:t>It is said that behavioral addictions are harder to break than substances</a:t>
            </a:r>
          </a:p>
          <a:p>
            <a:pPr marL="571500" indent="-571500" algn="l" eaLnBrk="1" hangingPunct="1">
              <a:spcBef>
                <a:spcPts val="0"/>
              </a:spcBef>
              <a:buFont typeface="Arial" panose="020B0604020202020204" pitchFamily="34" charset="0"/>
              <a:buChar char="•"/>
              <a:defRPr/>
            </a:pPr>
            <a:r>
              <a:rPr lang="en-US" altLang="en-US" sz="3600" dirty="0"/>
              <a:t>What is the first thing you do when you get up?</a:t>
            </a:r>
            <a:br>
              <a:rPr lang="en-US" altLang="en-US" sz="3600" dirty="0"/>
            </a:br>
            <a:r>
              <a:rPr lang="en-US" altLang="en-US" sz="3600" dirty="0"/>
              <a:t>What would happen if you lost your internet connection or phone for a</a:t>
            </a:r>
            <a:br>
              <a:rPr lang="en-US" altLang="en-US" sz="3600" dirty="0"/>
            </a:br>
            <a:r>
              <a:rPr lang="en-US" altLang="en-US" sz="3600" dirty="0"/>
              <a:t>				week?</a:t>
            </a:r>
          </a:p>
          <a:p>
            <a:pPr marL="1485900" lvl="2" indent="-571500" eaLnBrk="1" hangingPunct="1">
              <a:spcBef>
                <a:spcPts val="0"/>
              </a:spcBef>
              <a:defRPr/>
            </a:pPr>
            <a:r>
              <a:rPr lang="en-US" altLang="en-US" sz="3600" b="1" dirty="0">
                <a:solidFill>
                  <a:srgbClr val="FFFF00"/>
                </a:solidFill>
              </a:rPr>
              <a:t>				1 Corinthians 6:12</a:t>
            </a:r>
            <a:endParaRPr lang="en-US" altLang="en-US" sz="3600" u="sng"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a:extLst>
              <a:ext uri="{FF2B5EF4-FFF2-40B4-BE49-F238E27FC236}">
                <a16:creationId xmlns:a16="http://schemas.microsoft.com/office/drawing/2014/main" id="{F5BA8A74-E836-681B-1A99-69A50F58FB2E}"/>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35843" name="Text Placeholder 6">
            <a:extLst>
              <a:ext uri="{FF2B5EF4-FFF2-40B4-BE49-F238E27FC236}">
                <a16:creationId xmlns:a16="http://schemas.microsoft.com/office/drawing/2014/main" id="{7A1CC8CD-3C19-0D95-A254-5B1ABE0DBA42}"/>
              </a:ext>
            </a:extLst>
          </p:cNvPr>
          <p:cNvSpPr>
            <a:spLocks noGrp="1" noChangeArrowheads="1"/>
          </p:cNvSpPr>
          <p:nvPr>
            <p:ph type="body" sz="quarter" idx="10"/>
          </p:nvPr>
        </p:nvSpPr>
        <p:spPr>
          <a:xfrm>
            <a:off x="203200" y="111978"/>
            <a:ext cx="8737600" cy="5755422"/>
          </a:xfrm>
        </p:spPr>
        <p:txBody>
          <a:bodyPr anchor="t">
            <a:spAutoFit/>
          </a:bodyPr>
          <a:lstStyle/>
          <a:p>
            <a:pPr marL="571500" indent="-571500" algn="l" eaLnBrk="1" hangingPunct="1">
              <a:buFont typeface="Arial" panose="020B0604020202020204" pitchFamily="34" charset="0"/>
              <a:buChar char="•"/>
            </a:pPr>
            <a:r>
              <a:rPr lang="en-US" altLang="en-US" sz="4000" u="sng" dirty="0"/>
              <a:t>Is it robbing me of personal interaction with others</a:t>
            </a:r>
            <a:r>
              <a:rPr lang="en-US" altLang="en-US" sz="4000" dirty="0"/>
              <a:t>?</a:t>
            </a:r>
          </a:p>
          <a:p>
            <a:pPr marL="571500" indent="-571500" algn="l" eaLnBrk="1" hangingPunct="1">
              <a:buFont typeface="Arial" panose="020B0604020202020204" pitchFamily="34" charset="0"/>
              <a:buChar char="•"/>
            </a:pPr>
            <a:r>
              <a:rPr lang="en-US" altLang="en-US" sz="4000" dirty="0"/>
              <a:t>Tied to previous points, many devote so much time to electronic mediums (social media, internet, video games, television, etc.) they are recluses in their homes. No 					life outside of their 				cyber circles</a:t>
            </a: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a:extLst>
              <a:ext uri="{FF2B5EF4-FFF2-40B4-BE49-F238E27FC236}">
                <a16:creationId xmlns:a16="http://schemas.microsoft.com/office/drawing/2014/main" id="{26B16EF2-4DE6-F4CE-F33E-1410DAB5743A}"/>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33F8F690-98E1-FA63-7D6B-E46ABBE737ED}"/>
              </a:ext>
            </a:extLst>
          </p:cNvPr>
          <p:cNvSpPr>
            <a:spLocks noGrp="1" noChangeArrowheads="1"/>
          </p:cNvSpPr>
          <p:nvPr>
            <p:ph type="body" sz="quarter" idx="10"/>
          </p:nvPr>
        </p:nvSpPr>
        <p:spPr>
          <a:xfrm>
            <a:off x="76200" y="100072"/>
            <a:ext cx="8991600" cy="6694140"/>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900" u="sng" dirty="0"/>
              <a:t>Is it robbing me of personal interaction with others</a:t>
            </a:r>
            <a:r>
              <a:rPr lang="en-US" altLang="en-US" sz="3900" dirty="0"/>
              <a:t>?</a:t>
            </a:r>
          </a:p>
          <a:p>
            <a:pPr marL="571500" indent="-571500" algn="l" eaLnBrk="1" hangingPunct="1">
              <a:spcBef>
                <a:spcPts val="0"/>
              </a:spcBef>
              <a:buFont typeface="Arial" panose="020B0604020202020204" pitchFamily="34" charset="0"/>
              <a:buChar char="•"/>
              <a:defRPr/>
            </a:pPr>
            <a:r>
              <a:rPr lang="en-US" altLang="en-US" sz="3900" dirty="0"/>
              <a:t>While social media is communication, it is NOT face to face, nor is it as effective! Something is lost when you remove the person to person dynamic</a:t>
            </a:r>
            <a:br>
              <a:rPr lang="en-US" altLang="en-US" sz="3900" dirty="0"/>
            </a:br>
            <a:r>
              <a:rPr lang="en-US" altLang="en-US" sz="3900" dirty="0"/>
              <a:t>				(e.g. think how this					pandemic has 						affected personal 					contact).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a:extLst>
              <a:ext uri="{FF2B5EF4-FFF2-40B4-BE49-F238E27FC236}">
                <a16:creationId xmlns:a16="http://schemas.microsoft.com/office/drawing/2014/main" id="{122DD2E0-0AC0-F4E9-B571-809CA503AE52}"/>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3958A421-2999-DC43-62B1-4F02CC1A811C}"/>
              </a:ext>
            </a:extLst>
          </p:cNvPr>
          <p:cNvSpPr>
            <a:spLocks noGrp="1" noChangeArrowheads="1"/>
          </p:cNvSpPr>
          <p:nvPr>
            <p:ph type="body" sz="quarter" idx="10"/>
          </p:nvPr>
        </p:nvSpPr>
        <p:spPr>
          <a:xfrm>
            <a:off x="76200" y="128617"/>
            <a:ext cx="8991600" cy="6694140"/>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900" u="sng" dirty="0"/>
              <a:t>Is it robbing me of personal interaction with others?</a:t>
            </a:r>
          </a:p>
          <a:p>
            <a:pPr marL="571500" indent="-571500" algn="l" eaLnBrk="1" hangingPunct="1">
              <a:spcBef>
                <a:spcPts val="0"/>
              </a:spcBef>
              <a:buFont typeface="Arial" panose="020B0604020202020204" pitchFamily="34" charset="0"/>
              <a:buChar char="•"/>
              <a:defRPr/>
            </a:pPr>
            <a:r>
              <a:rPr lang="en-US" altLang="en-US" sz="3900" dirty="0"/>
              <a:t>We are to be trying to reach others – </a:t>
            </a:r>
            <a:r>
              <a:rPr lang="en-US" altLang="en-US" sz="3900" b="1" dirty="0">
                <a:solidFill>
                  <a:srgbClr val="FFFF00"/>
                </a:solidFill>
              </a:rPr>
              <a:t>Mark 16:15-16; Matthew 28:19-20; 1 Peter 3:15</a:t>
            </a:r>
          </a:p>
          <a:p>
            <a:pPr marL="571500" indent="-571500" algn="l" eaLnBrk="1" hangingPunct="1">
              <a:spcBef>
                <a:spcPts val="0"/>
              </a:spcBef>
              <a:buFont typeface="Arial" panose="020B0604020202020204" pitchFamily="34" charset="0"/>
              <a:buChar char="•"/>
              <a:defRPr/>
            </a:pPr>
            <a:r>
              <a:rPr lang="en-US" altLang="en-US" sz="3900" dirty="0"/>
              <a:t>Internet can introduce the gospel, but rarely does it “close the sale”</a:t>
            </a:r>
          </a:p>
          <a:p>
            <a:pPr marL="1485900" lvl="2" indent="-571500" eaLnBrk="1" hangingPunct="1">
              <a:spcBef>
                <a:spcPts val="0"/>
              </a:spcBef>
              <a:defRPr/>
            </a:pPr>
            <a:r>
              <a:rPr lang="en-US" altLang="en-US" sz="3900" dirty="0"/>
              <a:t>				Consider human 				interaction in 					conversions in the 				Bible.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a:extLst>
              <a:ext uri="{FF2B5EF4-FFF2-40B4-BE49-F238E27FC236}">
                <a16:creationId xmlns:a16="http://schemas.microsoft.com/office/drawing/2014/main" id="{401322DB-2C5F-2F9E-8E08-AF9B94BF830B}"/>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F9670796-BA68-9CCF-0E96-2AD313CA3994}"/>
              </a:ext>
            </a:extLst>
          </p:cNvPr>
          <p:cNvSpPr>
            <a:spLocks noGrp="1" noChangeArrowheads="1"/>
          </p:cNvSpPr>
          <p:nvPr>
            <p:ph type="body" sz="quarter" idx="10"/>
          </p:nvPr>
        </p:nvSpPr>
        <p:spPr>
          <a:xfrm>
            <a:off x="203200" y="165080"/>
            <a:ext cx="8737600" cy="3416320"/>
          </a:xfrm>
        </p:spPr>
        <p:txBody>
          <a:bodyPr anchor="t">
            <a:spAutoFit/>
          </a:bodyPr>
          <a:lstStyle/>
          <a:p>
            <a:pPr marL="571500" indent="-571500" algn="l" eaLnBrk="1" hangingPunct="1">
              <a:buFont typeface="Arial" panose="020B0604020202020204" pitchFamily="34" charset="0"/>
              <a:buChar char="•"/>
            </a:pPr>
            <a:r>
              <a:rPr lang="en-US" altLang="en-US" sz="4000" u="sng" dirty="0"/>
              <a:t>Use social media for good</a:t>
            </a:r>
          </a:p>
          <a:p>
            <a:pPr marL="571500" indent="-571500" algn="l" eaLnBrk="1" hangingPunct="1">
              <a:buFont typeface="Arial" panose="020B0604020202020204" pitchFamily="34" charset="0"/>
              <a:buChar char="•"/>
            </a:pPr>
            <a:r>
              <a:rPr lang="en-US" altLang="en-US" sz="4000" dirty="0"/>
              <a:t>We need to ask, “How is this helping me to let my light shine?”</a:t>
            </a:r>
          </a:p>
          <a:p>
            <a:pPr marL="571500" indent="-571500" algn="l" eaLnBrk="1" hangingPunct="1">
              <a:buFont typeface="Arial" panose="020B0604020202020204" pitchFamily="34" charset="0"/>
              <a:buChar char="•"/>
            </a:pPr>
            <a:r>
              <a:rPr lang="en-US" altLang="en-US" sz="4000" dirty="0"/>
              <a:t>As noted, social media can reveal your true heart – for good or bad.</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a:extLst>
              <a:ext uri="{FF2B5EF4-FFF2-40B4-BE49-F238E27FC236}">
                <a16:creationId xmlns:a16="http://schemas.microsoft.com/office/drawing/2014/main" id="{801798DC-E9EE-608B-2945-84BB0A68C409}"/>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A4F760CC-B39D-29A6-B150-84CE2414BBAF}"/>
              </a:ext>
            </a:extLst>
          </p:cNvPr>
          <p:cNvSpPr>
            <a:spLocks noGrp="1" noChangeArrowheads="1"/>
          </p:cNvSpPr>
          <p:nvPr>
            <p:ph type="body" sz="quarter" idx="10"/>
          </p:nvPr>
        </p:nvSpPr>
        <p:spPr>
          <a:xfrm>
            <a:off x="76200" y="112722"/>
            <a:ext cx="8991600" cy="5678478"/>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300" u="sng" dirty="0"/>
              <a:t>Use social media for good</a:t>
            </a:r>
          </a:p>
          <a:p>
            <a:pPr marL="571500" indent="-571500" algn="l" eaLnBrk="1" hangingPunct="1">
              <a:spcBef>
                <a:spcPts val="0"/>
              </a:spcBef>
              <a:buFont typeface="Arial" panose="020B0604020202020204" pitchFamily="34" charset="0"/>
              <a:buChar char="•"/>
              <a:defRPr/>
            </a:pPr>
            <a:r>
              <a:rPr lang="en-US" altLang="en-US" sz="3300" dirty="0"/>
              <a:t>Is what I am saying online damaging my influence? It is easy to say things online without the consequences of in person contact. </a:t>
            </a:r>
            <a:br>
              <a:rPr lang="en-US" altLang="en-US" sz="3300" dirty="0"/>
            </a:br>
            <a:r>
              <a:rPr lang="en-US" altLang="en-US" sz="3300" dirty="0"/>
              <a:t>This pandemic has brought out the best AND worst in many, </a:t>
            </a:r>
            <a:r>
              <a:rPr lang="en-US" altLang="en-US" sz="3300" u="sng" dirty="0"/>
              <a:t>including brethren</a:t>
            </a:r>
            <a:r>
              <a:rPr lang="en-US" altLang="en-US" sz="3300" dirty="0"/>
              <a:t>. </a:t>
            </a:r>
            <a:br>
              <a:rPr lang="en-US" altLang="en-US" sz="3300" dirty="0"/>
            </a:br>
            <a:r>
              <a:rPr lang="en-US" altLang="en-US" sz="3300" dirty="0"/>
              <a:t>Online, I have seen “biting and devouring one another.” Acting and reacting harshly 				toward others (brethren 				and the world alike)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a:extLst>
              <a:ext uri="{FF2B5EF4-FFF2-40B4-BE49-F238E27FC236}">
                <a16:creationId xmlns:a16="http://schemas.microsoft.com/office/drawing/2014/main" id="{05409E95-AA55-9CFC-E072-D740DE461E31}"/>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1958E305-D0E5-6DB9-D612-783FCA8188B7}"/>
              </a:ext>
            </a:extLst>
          </p:cNvPr>
          <p:cNvSpPr>
            <a:spLocks noGrp="1" noChangeArrowheads="1"/>
          </p:cNvSpPr>
          <p:nvPr>
            <p:ph type="body" sz="quarter" idx="10"/>
          </p:nvPr>
        </p:nvSpPr>
        <p:spPr>
          <a:xfrm>
            <a:off x="76200" y="73557"/>
            <a:ext cx="8991600" cy="5330690"/>
          </a:xfrm>
        </p:spPr>
        <p:txBody>
          <a:bodyPr wrap="square" anchor="t">
            <a:spAutoFit/>
          </a:bodyPr>
          <a:lstStyle/>
          <a:p>
            <a:pPr marL="571500" indent="-571500" algn="l" eaLnBrk="1" hangingPunct="1">
              <a:buFont typeface="Arial" panose="020B0604020202020204" pitchFamily="34" charset="0"/>
              <a:buChar char="•"/>
              <a:defRPr/>
            </a:pPr>
            <a:r>
              <a:rPr lang="en-US" altLang="en-US" sz="4000" u="sng" dirty="0"/>
              <a:t>Use social media for good</a:t>
            </a:r>
          </a:p>
          <a:p>
            <a:pPr marL="571500" indent="-571500" algn="l" eaLnBrk="1" hangingPunct="1">
              <a:buFont typeface="Arial" panose="020B0604020202020204" pitchFamily="34" charset="0"/>
              <a:buChar char="•"/>
              <a:defRPr/>
            </a:pPr>
            <a:r>
              <a:rPr lang="en-US" altLang="en-US" sz="4000" dirty="0"/>
              <a:t>I expect ugly behavior from the world, but when my brethren share such things, we have problems.</a:t>
            </a:r>
          </a:p>
          <a:p>
            <a:pPr marL="571500" indent="-571500" algn="l" eaLnBrk="1" hangingPunct="1">
              <a:buFont typeface="Arial" panose="020B0604020202020204" pitchFamily="34" charset="0"/>
              <a:buChar char="•"/>
              <a:defRPr/>
            </a:pPr>
            <a:r>
              <a:rPr lang="en-US" altLang="en-US" sz="4000" dirty="0">
                <a:solidFill>
                  <a:srgbClr val="FFC000"/>
                </a:solidFill>
                <a:highlight>
                  <a:srgbClr val="000080"/>
                </a:highlight>
              </a:rPr>
              <a:t>DO NOT THINK that what you post has no impact on Christ and His church!</a:t>
            </a:r>
          </a:p>
          <a:p>
            <a:pPr marL="1485900" lvl="2" indent="-571500" eaLnBrk="1" hangingPunct="1">
              <a:defRPr/>
            </a:pPr>
            <a:r>
              <a:rPr lang="en-US" altLang="en-US" sz="3700" b="1" dirty="0">
                <a:solidFill>
                  <a:srgbClr val="FFFF00"/>
                </a:solidFill>
              </a:rPr>
              <a:t>				Ephesians 4:31-32</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CCF77332-9A4A-E535-B79D-DF3100BD557F}"/>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5BC6A4A5-BF85-9839-DE65-73D249053F51}"/>
              </a:ext>
            </a:extLst>
          </p:cNvPr>
          <p:cNvSpPr>
            <a:spLocks noGrp="1"/>
          </p:cNvSpPr>
          <p:nvPr>
            <p:ph type="body" sz="quarter" idx="10"/>
          </p:nvPr>
        </p:nvSpPr>
        <p:spPr>
          <a:xfrm>
            <a:off x="76200" y="330200"/>
            <a:ext cx="8991599" cy="5724644"/>
          </a:xfrm>
        </p:spPr>
        <p:txBody>
          <a:bodyPr rtlCol="0" anchor="t">
            <a:spAutoFit/>
          </a:bodyPr>
          <a:lstStyle/>
          <a:p>
            <a:pPr marL="571500" indent="-571500" algn="l" eaLnBrk="1" fontAlgn="auto" hangingPunct="1">
              <a:spcAft>
                <a:spcPts val="0"/>
              </a:spcAft>
              <a:buFont typeface="Arial" panose="020B0604020202020204" pitchFamily="34" charset="0"/>
              <a:buChar char="•"/>
              <a:defRPr/>
            </a:pPr>
            <a:r>
              <a:rPr lang="en-US" sz="4000" u="sng" dirty="0">
                <a:ea typeface="+mn-ea"/>
              </a:rPr>
              <a:t>Use social media for good</a:t>
            </a:r>
          </a:p>
          <a:p>
            <a:pPr marL="571500" indent="-571500" algn="l" eaLnBrk="1" fontAlgn="auto" hangingPunct="1">
              <a:spcAft>
                <a:spcPts val="0"/>
              </a:spcAft>
              <a:buFont typeface="Arial" panose="020B0604020202020204" pitchFamily="34" charset="0"/>
              <a:buChar char="•"/>
              <a:defRPr/>
            </a:pPr>
            <a:r>
              <a:rPr lang="en-US" sz="4000" dirty="0">
                <a:ea typeface="+mn-ea"/>
              </a:rPr>
              <a:t>Opportunities to evangelize, promote good works and good will</a:t>
            </a:r>
            <a:br>
              <a:rPr lang="en-US" sz="4000" dirty="0">
                <a:ea typeface="+mn-ea"/>
              </a:rPr>
            </a:br>
            <a:r>
              <a:rPr lang="en-US" sz="4000" dirty="0">
                <a:ea typeface="+mn-ea"/>
              </a:rPr>
              <a:t>- A way to reach others – targeted and more cost effective</a:t>
            </a:r>
            <a:br>
              <a:rPr lang="en-US" sz="4000" dirty="0">
                <a:ea typeface="+mn-ea"/>
              </a:rPr>
            </a:br>
            <a:r>
              <a:rPr lang="en-US" sz="4000" dirty="0">
                <a:ea typeface="+mn-ea"/>
              </a:rPr>
              <a:t>- I believe this can help us fulfill 					the great commission 				(</a:t>
            </a:r>
            <a:r>
              <a:rPr lang="en-US" sz="4000" b="1" dirty="0">
                <a:solidFill>
                  <a:srgbClr val="FFFF00"/>
                </a:solidFill>
                <a:ea typeface="+mn-ea"/>
              </a:rPr>
              <a:t>Matthew 28:18-20;</a:t>
            </a:r>
            <a:br>
              <a:rPr lang="en-US" sz="4000" b="1" dirty="0">
                <a:solidFill>
                  <a:srgbClr val="FFFF00"/>
                </a:solidFill>
                <a:ea typeface="+mn-ea"/>
              </a:rPr>
            </a:br>
            <a:r>
              <a:rPr lang="en-US" sz="4000" b="1" dirty="0">
                <a:solidFill>
                  <a:srgbClr val="FFFF00"/>
                </a:solidFill>
                <a:ea typeface="+mn-ea"/>
              </a:rPr>
              <a:t>				Mark 16:15-16</a:t>
            </a:r>
            <a:r>
              <a:rPr lang="en-US" sz="4000" dirty="0">
                <a:ea typeface="+mn-ea"/>
              </a:rPr>
              <a:t>)</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760FF9CF-BD65-0604-B627-FB7C9C1208F8}"/>
              </a:ext>
            </a:extLst>
          </p:cNvPr>
          <p:cNvSpPr>
            <a:spLocks noGrp="1" noChangeArrowheads="1"/>
          </p:cNvSpPr>
          <p:nvPr>
            <p:ph type="title"/>
          </p:nvPr>
        </p:nvSpPr>
        <p:spPr>
          <a:xfrm>
            <a:off x="3759200" y="1995438"/>
            <a:ext cx="4865688" cy="2308324"/>
          </a:xfrm>
        </p:spPr>
        <p:txBody>
          <a:bodyPr>
            <a:spAutoFit/>
          </a:bodyPr>
          <a:lstStyle/>
          <a:p>
            <a:pPr eaLnBrk="1" hangingPunct="1"/>
            <a:r>
              <a:rPr lang="en-US" altLang="en-US" sz="4800" b="1" dirty="0"/>
              <a:t>The Christian and Social Media</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A5B0D609-256B-E8FA-14D0-3E1B9C27961E}"/>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117FC3CD-F517-B268-0D2D-4DAABC1CB3FA}"/>
              </a:ext>
            </a:extLst>
          </p:cNvPr>
          <p:cNvSpPr>
            <a:spLocks noGrp="1"/>
          </p:cNvSpPr>
          <p:nvPr>
            <p:ph type="body" sz="quarter" idx="10"/>
          </p:nvPr>
        </p:nvSpPr>
        <p:spPr>
          <a:xfrm>
            <a:off x="169863" y="330200"/>
            <a:ext cx="8737600" cy="5755422"/>
          </a:xfrm>
        </p:spPr>
        <p:txBody>
          <a:bodyPr rtlCol="0" anchor="t">
            <a:spAutoFit/>
          </a:bodyPr>
          <a:lstStyle/>
          <a:p>
            <a:pPr marL="571500" indent="-571500" algn="l" eaLnBrk="1" fontAlgn="auto" hangingPunct="1">
              <a:spcAft>
                <a:spcPts val="0"/>
              </a:spcAft>
              <a:buFont typeface="Arial" panose="020B0604020202020204" pitchFamily="34" charset="0"/>
              <a:buChar char="•"/>
              <a:defRPr/>
            </a:pPr>
            <a:r>
              <a:rPr lang="en-US" sz="4000" u="sng" dirty="0">
                <a:ea typeface="+mn-ea"/>
              </a:rPr>
              <a:t>Use social media for good</a:t>
            </a:r>
          </a:p>
          <a:p>
            <a:pPr marL="571500" indent="-571500" algn="l" eaLnBrk="1" fontAlgn="auto" hangingPunct="1">
              <a:spcAft>
                <a:spcPts val="0"/>
              </a:spcAft>
              <a:buFont typeface="Arial" panose="020B0604020202020204" pitchFamily="34" charset="0"/>
              <a:buChar char="•"/>
              <a:defRPr/>
            </a:pPr>
            <a:r>
              <a:rPr lang="en-US" sz="4000" dirty="0">
                <a:highlight>
                  <a:srgbClr val="000080"/>
                </a:highlight>
                <a:ea typeface="+mn-ea"/>
              </a:rPr>
              <a:t>My personal opinion</a:t>
            </a:r>
            <a:r>
              <a:rPr lang="en-US" sz="4000" dirty="0">
                <a:ea typeface="+mn-ea"/>
              </a:rPr>
              <a:t> – IF you want people to know where you are at today, you NEED a website (not necessarily fancy, but location, meeting times, etc.)</a:t>
            </a:r>
            <a:br>
              <a:rPr lang="en-US" sz="4000" dirty="0">
                <a:ea typeface="+mn-ea"/>
              </a:rPr>
            </a:br>
            <a:r>
              <a:rPr lang="en-US" sz="4000" dirty="0">
                <a:ea typeface="+mn-ea"/>
              </a:rPr>
              <a:t>				It is the PRIMARY way 				people search for 					congregations today</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a:extLst>
              <a:ext uri="{FF2B5EF4-FFF2-40B4-BE49-F238E27FC236}">
                <a16:creationId xmlns:a16="http://schemas.microsoft.com/office/drawing/2014/main" id="{74A3BE45-7D71-74EB-44F3-335C89A6648C}"/>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5C0A4257-6AB1-B028-4BDA-CB6A77A9A8D9}"/>
              </a:ext>
            </a:extLst>
          </p:cNvPr>
          <p:cNvSpPr>
            <a:spLocks noGrp="1" noChangeArrowheads="1"/>
          </p:cNvSpPr>
          <p:nvPr>
            <p:ph type="body" sz="quarter" idx="10"/>
          </p:nvPr>
        </p:nvSpPr>
        <p:spPr>
          <a:xfrm>
            <a:off x="203200" y="46038"/>
            <a:ext cx="8737600" cy="6430962"/>
          </a:xfrm>
        </p:spPr>
        <p:txBody>
          <a:bodyPr anchor="t">
            <a:spAutoFit/>
          </a:bodyPr>
          <a:lstStyle/>
          <a:p>
            <a:pPr marL="571500" indent="-571500" algn="l" eaLnBrk="1" hangingPunct="1">
              <a:buFont typeface="Arial" panose="020B0604020202020204" pitchFamily="34" charset="0"/>
              <a:buChar char="•"/>
            </a:pPr>
            <a:r>
              <a:rPr lang="en-US" altLang="en-US" sz="4000" u="sng" dirty="0"/>
              <a:t>Use social media for good</a:t>
            </a:r>
          </a:p>
          <a:p>
            <a:pPr marL="571500" indent="-571500" algn="l" eaLnBrk="1" hangingPunct="1">
              <a:buFont typeface="Arial" panose="020B0604020202020204" pitchFamily="34" charset="0"/>
              <a:buChar char="•"/>
            </a:pPr>
            <a:r>
              <a:rPr lang="en-US" altLang="en-US" sz="4000" dirty="0"/>
              <a:t>Use it to let your light shine – don’t be ashamed of His light.</a:t>
            </a:r>
          </a:p>
          <a:p>
            <a:pPr marL="571500" indent="-571500" algn="l" eaLnBrk="1" hangingPunct="1">
              <a:buFont typeface="Arial" panose="020B0604020202020204" pitchFamily="34" charset="0"/>
              <a:buChar char="•"/>
            </a:pPr>
            <a:r>
              <a:rPr lang="en-US" altLang="en-US" sz="4000" dirty="0"/>
              <a:t>Use it to encourage others.</a:t>
            </a:r>
          </a:p>
          <a:p>
            <a:pPr marL="571500" indent="-571500" algn="l" eaLnBrk="1" hangingPunct="1">
              <a:buFont typeface="Arial" panose="020B0604020202020204" pitchFamily="34" charset="0"/>
              <a:buChar char="•"/>
            </a:pPr>
            <a:r>
              <a:rPr lang="en-US" altLang="en-US" sz="4000" dirty="0"/>
              <a:t>Use it to calm fears and encourage trust in God.</a:t>
            </a:r>
          </a:p>
          <a:p>
            <a:pPr marL="571500" indent="-571500" algn="l" eaLnBrk="1" hangingPunct="1">
              <a:buFont typeface="Arial" panose="020B0604020202020204" pitchFamily="34" charset="0"/>
              <a:buChar char="•"/>
            </a:pPr>
            <a:r>
              <a:rPr lang="en-US" altLang="en-US" sz="4000" dirty="0"/>
              <a:t>Use it to be different.</a:t>
            </a:r>
          </a:p>
          <a:p>
            <a:pPr marL="571500" indent="-571500" algn="l" eaLnBrk="1" hangingPunct="1">
              <a:buFont typeface="Arial" panose="020B0604020202020204" pitchFamily="34" charset="0"/>
              <a:buChar char="•"/>
            </a:pPr>
            <a:r>
              <a:rPr lang="en-US" altLang="en-US" sz="4000" dirty="0"/>
              <a:t> 				Use it as a TOOL to 					 reach others.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09FF6CE-2404-8B3F-7E8C-0EA830CBFA05}"/>
              </a:ext>
            </a:extLst>
          </p:cNvPr>
          <p:cNvSpPr>
            <a:spLocks noGrp="1" noChangeArrowheads="1"/>
          </p:cNvSpPr>
          <p:nvPr>
            <p:ph type="ctrTitle"/>
          </p:nvPr>
        </p:nvSpPr>
        <p:spPr>
          <a:xfrm>
            <a:off x="3886200" y="2186196"/>
            <a:ext cx="4876800" cy="2123658"/>
          </a:xfrm>
        </p:spPr>
        <p:txBody>
          <a:bodyPr>
            <a:spAutoFit/>
          </a:bodyPr>
          <a:lstStyle/>
          <a:p>
            <a:pPr eaLnBrk="1" hangingPunct="1"/>
            <a:r>
              <a:rPr lang="en-US" altLang="en-US" b="1" dirty="0">
                <a:solidFill>
                  <a:schemeClr val="tx1"/>
                </a:solidFill>
              </a:rPr>
              <a:t>What does your online activity say about you?</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C1467F5D-AAC2-870B-7A97-6C8F087FD8AB}"/>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4C2C0B0A-34EF-5873-F21E-5A1AB72EE25D}"/>
              </a:ext>
            </a:extLst>
          </p:cNvPr>
          <p:cNvSpPr>
            <a:spLocks noGrp="1" noChangeArrowheads="1"/>
          </p:cNvSpPr>
          <p:nvPr>
            <p:ph type="body" sz="quarter" idx="10"/>
          </p:nvPr>
        </p:nvSpPr>
        <p:spPr>
          <a:xfrm>
            <a:off x="420688" y="330200"/>
            <a:ext cx="8432800" cy="2554545"/>
          </a:xfrm>
        </p:spPr>
        <p:txBody>
          <a:bodyPr anchor="t">
            <a:spAutoFit/>
          </a:bodyPr>
          <a:lstStyle/>
          <a:p>
            <a:pPr marL="571500" indent="-571500" algn="l" eaLnBrk="1" hangingPunct="1">
              <a:buFont typeface="Arial" panose="020B0604020202020204" pitchFamily="34" charset="0"/>
              <a:buChar char="•"/>
            </a:pPr>
            <a:r>
              <a:rPr lang="en-US" altLang="en-US" sz="4000" dirty="0"/>
              <a:t>We live in the electronic age. Much of our communication is done without physical interaction.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66D783A0-681E-0758-59E3-5F1E58394206}"/>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68364574-12BA-5F97-14B9-A1F0997E5DD7}"/>
              </a:ext>
            </a:extLst>
          </p:cNvPr>
          <p:cNvSpPr>
            <a:spLocks noGrp="1" noChangeArrowheads="1"/>
          </p:cNvSpPr>
          <p:nvPr>
            <p:ph type="body" sz="quarter" idx="10"/>
          </p:nvPr>
        </p:nvSpPr>
        <p:spPr>
          <a:xfrm>
            <a:off x="420688" y="330200"/>
            <a:ext cx="8432800" cy="4524315"/>
          </a:xfrm>
        </p:spPr>
        <p:txBody>
          <a:bodyPr anchor="t">
            <a:spAutoFit/>
          </a:bodyPr>
          <a:lstStyle/>
          <a:p>
            <a:pPr marL="571500" indent="-571500" algn="l" eaLnBrk="1" hangingPunct="1">
              <a:buFont typeface="Arial" panose="020B0604020202020204" pitchFamily="34" charset="0"/>
              <a:buChar char="•"/>
              <a:defRPr/>
            </a:pPr>
            <a:r>
              <a:rPr lang="en-US" altLang="en-US" sz="4000" dirty="0"/>
              <a:t>Some recent statistics about social media: </a:t>
            </a:r>
            <a:r>
              <a:rPr lang="en-US" altLang="en-US" sz="4000" u="sng" dirty="0"/>
              <a:t>A 2021 article</a:t>
            </a:r>
          </a:p>
          <a:p>
            <a:pPr marL="571500" indent="-571500" algn="l" eaLnBrk="1" hangingPunct="1">
              <a:buFont typeface="Arial" panose="020B0604020202020204" pitchFamily="34" charset="0"/>
              <a:buChar char="•"/>
              <a:defRPr/>
            </a:pPr>
            <a:r>
              <a:rPr lang="en-US" altLang="en-US" sz="4000" dirty="0"/>
              <a:t>56.8% of world’s population uses social media.</a:t>
            </a:r>
            <a:br>
              <a:rPr lang="en-US" altLang="en-US" sz="4000" dirty="0"/>
            </a:br>
            <a:r>
              <a:rPr lang="en-US" altLang="en-US" sz="4000" dirty="0"/>
              <a:t>Narrowed to eligible audiences ~93%</a:t>
            </a:r>
            <a:br>
              <a:rPr lang="en-US" altLang="en-US" sz="4000" dirty="0"/>
            </a:br>
            <a:r>
              <a:rPr lang="en-US" altLang="en-US" sz="4000" dirty="0"/>
              <a:t>U.S. – 230 millions users (72.3%)</a:t>
            </a:r>
          </a:p>
        </p:txBody>
      </p:sp>
      <p:sp>
        <p:nvSpPr>
          <p:cNvPr id="17412" name="TextBox 1">
            <a:extLst>
              <a:ext uri="{FF2B5EF4-FFF2-40B4-BE49-F238E27FC236}">
                <a16:creationId xmlns:a16="http://schemas.microsoft.com/office/drawing/2014/main" id="{6DE73583-C5D3-E4A2-C2FD-3EFC608E7A46}"/>
              </a:ext>
            </a:extLst>
          </p:cNvPr>
          <p:cNvSpPr txBox="1">
            <a:spLocks noChangeArrowheads="1"/>
          </p:cNvSpPr>
          <p:nvPr/>
        </p:nvSpPr>
        <p:spPr bwMode="auto">
          <a:xfrm>
            <a:off x="3733800" y="5832475"/>
            <a:ext cx="541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u="sng">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2"/>
              </a:rPr>
              <a:t>https://backlinko.com/social-media-users</a:t>
            </a:r>
            <a:endParaRPr lang="en-US" altLang="en-US" sz="2400">
              <a:solidFill>
                <a:srgbClr val="FFFF00"/>
              </a:solidFill>
              <a:ea typeface="Calibri" panose="020F050202020403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42CE017C-7FFB-DA5F-3503-A91D5F2199E2}"/>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43F3C8EA-9E4E-2638-0225-D1FD7841E0E9}"/>
              </a:ext>
            </a:extLst>
          </p:cNvPr>
          <p:cNvSpPr>
            <a:spLocks noGrp="1" noChangeArrowheads="1"/>
          </p:cNvSpPr>
          <p:nvPr>
            <p:ph type="body" sz="quarter" idx="10"/>
          </p:nvPr>
        </p:nvSpPr>
        <p:spPr>
          <a:xfrm>
            <a:off x="76200" y="152400"/>
            <a:ext cx="8915400" cy="4647426"/>
          </a:xfrm>
        </p:spPr>
        <p:txBody>
          <a:bodyPr wrap="square" anchor="t">
            <a:spAutoFit/>
          </a:bodyPr>
          <a:lstStyle/>
          <a:p>
            <a:pPr marL="571500" indent="-571500" algn="l" eaLnBrk="1" hangingPunct="1">
              <a:spcBef>
                <a:spcPts val="0"/>
              </a:spcBef>
              <a:buFont typeface="Arial" panose="020B0604020202020204" pitchFamily="34" charset="0"/>
              <a:buChar char="•"/>
              <a:defRPr/>
            </a:pPr>
            <a:r>
              <a:rPr lang="en-US" altLang="en-US" sz="3700" dirty="0"/>
              <a:t>Some recent statistics about social media: </a:t>
            </a:r>
            <a:r>
              <a:rPr lang="en-US" altLang="en-US" sz="3700" u="sng" dirty="0"/>
              <a:t>A 2021 article</a:t>
            </a:r>
          </a:p>
          <a:p>
            <a:pPr marL="571500" indent="-571500" algn="l" eaLnBrk="1" hangingPunct="1">
              <a:spcBef>
                <a:spcPts val="0"/>
              </a:spcBef>
              <a:buFont typeface="Arial" panose="020B0604020202020204" pitchFamily="34" charset="0"/>
              <a:buChar char="•"/>
              <a:defRPr/>
            </a:pPr>
            <a:r>
              <a:rPr lang="en-US" altLang="en-US" sz="3700" dirty="0"/>
              <a:t>The average time spent on social media cites 2 hours, 24 minutes a day</a:t>
            </a:r>
            <a:br>
              <a:rPr lang="en-US" altLang="en-US" sz="3700" dirty="0"/>
            </a:br>
            <a:r>
              <a:rPr lang="en-US" altLang="en-US" sz="3700" dirty="0"/>
              <a:t>U.S. – 2 hours, 7 minutes</a:t>
            </a:r>
          </a:p>
          <a:p>
            <a:pPr marL="571500" indent="-571500" algn="l" eaLnBrk="1" hangingPunct="1">
              <a:spcBef>
                <a:spcPts val="0"/>
              </a:spcBef>
              <a:buFont typeface="Arial" panose="020B0604020202020204" pitchFamily="34" charset="0"/>
              <a:buChar char="•"/>
              <a:defRPr/>
            </a:pPr>
            <a:r>
              <a:rPr lang="en-US" altLang="en-US" sz="3700" dirty="0"/>
              <a:t>Facebook (#1) – 2.9 billion global users</a:t>
            </a:r>
            <a:br>
              <a:rPr lang="en-US" altLang="en-US" sz="3700" dirty="0"/>
            </a:br>
            <a:r>
              <a:rPr lang="en-US" altLang="en-US" sz="3700" dirty="0"/>
              <a:t>YouTube – 2.3 billion</a:t>
            </a:r>
          </a:p>
        </p:txBody>
      </p:sp>
      <p:sp>
        <p:nvSpPr>
          <p:cNvPr id="18436" name="TextBox 1">
            <a:extLst>
              <a:ext uri="{FF2B5EF4-FFF2-40B4-BE49-F238E27FC236}">
                <a16:creationId xmlns:a16="http://schemas.microsoft.com/office/drawing/2014/main" id="{84A763B7-B315-8380-4B42-1DD98E6D9276}"/>
              </a:ext>
            </a:extLst>
          </p:cNvPr>
          <p:cNvSpPr txBox="1">
            <a:spLocks noChangeArrowheads="1"/>
          </p:cNvSpPr>
          <p:nvPr/>
        </p:nvSpPr>
        <p:spPr bwMode="auto">
          <a:xfrm>
            <a:off x="3733800" y="5832475"/>
            <a:ext cx="541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u="sng">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2"/>
              </a:rPr>
              <a:t>https://backlinko.com/social-media-users</a:t>
            </a:r>
            <a:endParaRPr lang="en-US" altLang="en-US" sz="2400">
              <a:solidFill>
                <a:srgbClr val="FFFF00"/>
              </a:solidFill>
              <a:ea typeface="Calibri" panose="020F050202020403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CB07C426-CD15-456C-582B-3F12C6D41BD3}"/>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19459" name="Text Placeholder 6">
            <a:extLst>
              <a:ext uri="{FF2B5EF4-FFF2-40B4-BE49-F238E27FC236}">
                <a16:creationId xmlns:a16="http://schemas.microsoft.com/office/drawing/2014/main" id="{9F5C6997-E9C2-7D01-C84F-23D068EDD650}"/>
              </a:ext>
            </a:extLst>
          </p:cNvPr>
          <p:cNvSpPr>
            <a:spLocks noGrp="1" noChangeArrowheads="1"/>
          </p:cNvSpPr>
          <p:nvPr>
            <p:ph type="body" sz="quarter" idx="10"/>
          </p:nvPr>
        </p:nvSpPr>
        <p:spPr>
          <a:xfrm>
            <a:off x="304800" y="330200"/>
            <a:ext cx="8548688" cy="4622800"/>
          </a:xfrm>
        </p:spPr>
        <p:txBody>
          <a:bodyPr wrap="square" anchor="t">
            <a:spAutoFit/>
          </a:bodyPr>
          <a:lstStyle/>
          <a:p>
            <a:pPr marL="571500" indent="-571500" algn="l" eaLnBrk="1" hangingPunct="1">
              <a:buFont typeface="Arial" panose="020B0604020202020204" pitchFamily="34" charset="0"/>
              <a:buChar char="•"/>
            </a:pPr>
            <a:r>
              <a:rPr lang="en-US" altLang="en-US" sz="4000" dirty="0"/>
              <a:t>Consider also:</a:t>
            </a:r>
          </a:p>
          <a:p>
            <a:pPr marL="571500" indent="-571500" algn="l" eaLnBrk="1" hangingPunct="1">
              <a:buFont typeface="Arial" panose="020B0604020202020204" pitchFamily="34" charset="0"/>
              <a:buChar char="•"/>
            </a:pPr>
            <a:r>
              <a:rPr lang="en-US" altLang="en-US" sz="4000" dirty="0"/>
              <a:t>In the last 2 years, with Covid-19, internet and social media numbers have substantially increased – some out of necessity – work, organizations, and even churches have adapted.</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005F0E25-5D22-2F78-B9BA-BECD424A5CC0}"/>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20483" name="Text Placeholder 6">
            <a:extLst>
              <a:ext uri="{FF2B5EF4-FFF2-40B4-BE49-F238E27FC236}">
                <a16:creationId xmlns:a16="http://schemas.microsoft.com/office/drawing/2014/main" id="{22DC16A1-4D86-52E0-4A9E-778002828169}"/>
              </a:ext>
            </a:extLst>
          </p:cNvPr>
          <p:cNvSpPr>
            <a:spLocks noGrp="1" noChangeArrowheads="1"/>
          </p:cNvSpPr>
          <p:nvPr>
            <p:ph type="body" sz="quarter" idx="10"/>
          </p:nvPr>
        </p:nvSpPr>
        <p:spPr>
          <a:xfrm>
            <a:off x="420688" y="330200"/>
            <a:ext cx="8432800" cy="4622800"/>
          </a:xfrm>
        </p:spPr>
        <p:txBody>
          <a:bodyPr anchor="t">
            <a:spAutoFit/>
          </a:bodyPr>
          <a:lstStyle/>
          <a:p>
            <a:pPr marL="571500" indent="-571500" algn="l" eaLnBrk="1" hangingPunct="1">
              <a:buFont typeface="Arial" panose="020B0604020202020204" pitchFamily="34" charset="0"/>
              <a:buChar char="•"/>
            </a:pPr>
            <a:r>
              <a:rPr lang="en-US" altLang="en-US" sz="4000" dirty="0"/>
              <a:t>The point:</a:t>
            </a:r>
          </a:p>
          <a:p>
            <a:pPr marL="571500" indent="-571500" algn="l" eaLnBrk="1" hangingPunct="1">
              <a:buFont typeface="Arial" panose="020B0604020202020204" pitchFamily="34" charset="0"/>
              <a:buChar char="•"/>
            </a:pPr>
            <a:r>
              <a:rPr lang="en-US" altLang="en-US" sz="4000" dirty="0"/>
              <a:t>Whether we like it or not, social media and the internet are here to stay, especially for the foreseeable future.</a:t>
            </a:r>
            <a:br>
              <a:rPr lang="en-US" altLang="en-US" sz="4000" dirty="0"/>
            </a:br>
            <a:r>
              <a:rPr lang="en-US" altLang="en-US" sz="4000" dirty="0"/>
              <a:t>We HAVE TO address this as Christians</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a:extLst>
              <a:ext uri="{FF2B5EF4-FFF2-40B4-BE49-F238E27FC236}">
                <a16:creationId xmlns:a16="http://schemas.microsoft.com/office/drawing/2014/main" id="{64D65A30-3D69-477B-190B-80FD74103BC3}"/>
              </a:ext>
            </a:extLst>
          </p:cNvPr>
          <p:cNvSpPr>
            <a:spLocks noGrp="1" noChangeArrowheads="1"/>
          </p:cNvSpPr>
          <p:nvPr>
            <p:ph type="title"/>
          </p:nvPr>
        </p:nvSpPr>
        <p:spPr>
          <a:xfrm>
            <a:off x="1716088" y="5091113"/>
            <a:ext cx="1636712" cy="971550"/>
          </a:xfrm>
        </p:spPr>
        <p:txBody>
          <a:bodyPr>
            <a:normAutofit fontScale="90000"/>
          </a:bodyPr>
          <a:lstStyle/>
          <a:p>
            <a:pPr eaLnBrk="1" hangingPunct="1">
              <a:defRPr/>
            </a:pPr>
            <a:r>
              <a:rPr lang="en-US" altLang="en-US" sz="3000"/>
              <a:t>Social Media</a:t>
            </a:r>
          </a:p>
        </p:txBody>
      </p:sp>
      <p:sp>
        <p:nvSpPr>
          <p:cNvPr id="7" name="Text Placeholder 6">
            <a:extLst>
              <a:ext uri="{FF2B5EF4-FFF2-40B4-BE49-F238E27FC236}">
                <a16:creationId xmlns:a16="http://schemas.microsoft.com/office/drawing/2014/main" id="{7DC4EE38-6A9B-A02E-C19C-6ED6B3BAB17C}"/>
              </a:ext>
            </a:extLst>
          </p:cNvPr>
          <p:cNvSpPr>
            <a:spLocks noGrp="1"/>
          </p:cNvSpPr>
          <p:nvPr>
            <p:ph type="body" sz="quarter" idx="10"/>
          </p:nvPr>
        </p:nvSpPr>
        <p:spPr>
          <a:xfrm>
            <a:off x="76200" y="76200"/>
            <a:ext cx="8991600" cy="4770537"/>
          </a:xfrm>
        </p:spPr>
        <p:txBody>
          <a:bodyPr wrap="square" rtlCol="0" anchor="t">
            <a:spAutoFit/>
          </a:bodyPr>
          <a:lstStyle/>
          <a:p>
            <a:pPr marL="571500" indent="-571500" algn="l" eaLnBrk="1" fontAlgn="auto" hangingPunct="1">
              <a:spcBef>
                <a:spcPts val="0"/>
              </a:spcBef>
              <a:spcAft>
                <a:spcPts val="0"/>
              </a:spcAft>
              <a:buFont typeface="Arial" panose="020B0604020202020204" pitchFamily="34" charset="0"/>
              <a:buChar char="•"/>
              <a:defRPr/>
            </a:pPr>
            <a:r>
              <a:rPr lang="en-US" altLang="en-US" sz="3200" dirty="0"/>
              <a:t>We must consider that social media is STILL communication! </a:t>
            </a:r>
          </a:p>
          <a:p>
            <a:pPr marL="571500" indent="-571500" algn="l" eaLnBrk="1" fontAlgn="auto" hangingPunct="1">
              <a:spcBef>
                <a:spcPts val="0"/>
              </a:spcBef>
              <a:spcAft>
                <a:spcPts val="0"/>
              </a:spcAft>
              <a:buFont typeface="Arial" panose="020B0604020202020204" pitchFamily="34" charset="0"/>
              <a:buChar char="•"/>
              <a:defRPr/>
            </a:pPr>
            <a:r>
              <a:rPr lang="en-US" sz="3200" dirty="0">
                <a:ea typeface="+mn-ea"/>
              </a:rPr>
              <a:t>We are still letting our lights shine even while online!</a:t>
            </a:r>
          </a:p>
          <a:p>
            <a:pPr marL="571500" indent="-571500" algn="l" eaLnBrk="1" fontAlgn="auto" hangingPunct="1">
              <a:spcBef>
                <a:spcPts val="0"/>
              </a:spcBef>
              <a:spcAft>
                <a:spcPts val="0"/>
              </a:spcAft>
              <a:buFont typeface="Arial" panose="020B0604020202020204" pitchFamily="34" charset="0"/>
              <a:buChar char="•"/>
              <a:defRPr/>
            </a:pPr>
            <a:r>
              <a:rPr lang="en-US" sz="3600" b="1" dirty="0">
                <a:solidFill>
                  <a:srgbClr val="FFFF00"/>
                </a:solidFill>
                <a:ea typeface="+mn-ea"/>
              </a:rPr>
              <a:t>Colossians 4:6</a:t>
            </a:r>
            <a:r>
              <a:rPr lang="en-US" sz="3200" dirty="0">
                <a:ea typeface="+mn-ea"/>
              </a:rPr>
              <a:t>, speech “seasoned with salt”</a:t>
            </a:r>
          </a:p>
          <a:p>
            <a:pPr marL="571500" indent="-571500" algn="l" eaLnBrk="1" fontAlgn="auto" hangingPunct="1">
              <a:spcBef>
                <a:spcPts val="0"/>
              </a:spcBef>
              <a:spcAft>
                <a:spcPts val="0"/>
              </a:spcAft>
              <a:buFont typeface="Arial" panose="020B0604020202020204" pitchFamily="34" charset="0"/>
              <a:buChar char="•"/>
              <a:defRPr/>
            </a:pPr>
            <a:r>
              <a:rPr lang="en-US" sz="3600" b="1" dirty="0">
                <a:solidFill>
                  <a:srgbClr val="FFFF00"/>
                </a:solidFill>
                <a:ea typeface="+mn-ea"/>
              </a:rPr>
              <a:t>1 Peter 2:11-12,</a:t>
            </a:r>
            <a:r>
              <a:rPr lang="en-US" sz="3200" dirty="0">
                <a:ea typeface="+mn-ea"/>
              </a:rPr>
              <a:t> honorable conduct</a:t>
            </a:r>
          </a:p>
          <a:p>
            <a:pPr marL="571500" indent="-571500" algn="l" eaLnBrk="1" fontAlgn="auto" hangingPunct="1">
              <a:spcBef>
                <a:spcPts val="0"/>
              </a:spcBef>
              <a:spcAft>
                <a:spcPts val="0"/>
              </a:spcAft>
              <a:buFont typeface="Arial" panose="020B0604020202020204" pitchFamily="34" charset="0"/>
              <a:buChar char="•"/>
              <a:defRPr/>
            </a:pPr>
            <a:r>
              <a:rPr lang="en-US" sz="3600" b="1" dirty="0">
                <a:solidFill>
                  <a:srgbClr val="FFFF00"/>
                </a:solidFill>
                <a:ea typeface="+mn-ea"/>
              </a:rPr>
              <a:t>Philippians 1:27</a:t>
            </a:r>
            <a:r>
              <a:rPr lang="en-US" sz="3200" dirty="0">
                <a:ea typeface="+mn-ea"/>
              </a:rPr>
              <a:t>, conduct worthy of the gospel</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1654</Words>
  <Application>Microsoft Office PowerPoint</Application>
  <PresentationFormat>On-screen Show (4:3)</PresentationFormat>
  <Paragraphs>115</Paragraphs>
  <Slides>32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Bookman Old Style</vt:lpstr>
      <vt:lpstr>Calibri</vt:lpstr>
      <vt:lpstr>Trebuchet MS</vt:lpstr>
      <vt:lpstr>1_Default Design</vt:lpstr>
      <vt:lpstr>2_Default Design</vt:lpstr>
      <vt:lpstr>1_Default</vt:lpstr>
      <vt:lpstr>PowerPoint Presentation</vt:lpstr>
      <vt:lpstr>An Example Online</vt:lpstr>
      <vt:lpstr>The Christian and Social Media</vt:lpstr>
      <vt:lpstr>Social Media</vt:lpstr>
      <vt:lpstr>Social Media</vt:lpstr>
      <vt:lpstr>Social Media</vt:lpstr>
      <vt:lpstr>Social Media</vt:lpstr>
      <vt:lpstr>Social Media</vt:lpstr>
      <vt:lpstr>Social Media</vt:lpstr>
      <vt:lpstr>Social Media</vt:lpstr>
      <vt:lpstr>Social Media</vt:lpstr>
      <vt:lpstr>Social Media</vt:lpstr>
      <vt:lpstr>Shining Lights Online</vt:lpstr>
      <vt:lpstr>Letting Your Light Shine Online</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What does your online activity say about you?</vt:lpstr>
    </vt:vector>
  </TitlesOfParts>
  <Company>sundaysource.org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Richard Lidh</cp:lastModifiedBy>
  <cp:revision>288</cp:revision>
  <cp:lastPrinted>2022-06-16T04:30:18Z</cp:lastPrinted>
  <dcterms:created xsi:type="dcterms:W3CDTF">2005-04-15T19:25:47Z</dcterms:created>
  <dcterms:modified xsi:type="dcterms:W3CDTF">2022-06-16T04:31:15Z</dcterms:modified>
</cp:coreProperties>
</file>